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8" r:id="rId2"/>
  </p:sldIdLst>
  <p:sldSz cx="30603825" cy="39604950"/>
  <p:notesSz cx="6858000" cy="9144000"/>
  <p:defaultTextStyle>
    <a:defPPr>
      <a:defRPr lang="tr-TR"/>
    </a:defPPr>
    <a:lvl1pPr marL="0" algn="l" defTabSz="3805553" rtl="0" eaLnBrk="1" latinLnBrk="0" hangingPunct="1">
      <a:defRPr sz="7500" kern="1200">
        <a:solidFill>
          <a:schemeClr val="tx1"/>
        </a:solidFill>
        <a:latin typeface="+mn-lt"/>
        <a:ea typeface="+mn-ea"/>
        <a:cs typeface="+mn-cs"/>
      </a:defRPr>
    </a:lvl1pPr>
    <a:lvl2pPr marL="1902774" algn="l" defTabSz="3805553" rtl="0" eaLnBrk="1" latinLnBrk="0" hangingPunct="1">
      <a:defRPr sz="7500" kern="1200">
        <a:solidFill>
          <a:schemeClr val="tx1"/>
        </a:solidFill>
        <a:latin typeface="+mn-lt"/>
        <a:ea typeface="+mn-ea"/>
        <a:cs typeface="+mn-cs"/>
      </a:defRPr>
    </a:lvl2pPr>
    <a:lvl3pPr marL="3805553" algn="l" defTabSz="3805553" rtl="0" eaLnBrk="1" latinLnBrk="0" hangingPunct="1">
      <a:defRPr sz="7500" kern="1200">
        <a:solidFill>
          <a:schemeClr val="tx1"/>
        </a:solidFill>
        <a:latin typeface="+mn-lt"/>
        <a:ea typeface="+mn-ea"/>
        <a:cs typeface="+mn-cs"/>
      </a:defRPr>
    </a:lvl3pPr>
    <a:lvl4pPr marL="5708328" algn="l" defTabSz="3805553" rtl="0" eaLnBrk="1" latinLnBrk="0" hangingPunct="1">
      <a:defRPr sz="7500" kern="1200">
        <a:solidFill>
          <a:schemeClr val="tx1"/>
        </a:solidFill>
        <a:latin typeface="+mn-lt"/>
        <a:ea typeface="+mn-ea"/>
        <a:cs typeface="+mn-cs"/>
      </a:defRPr>
    </a:lvl4pPr>
    <a:lvl5pPr marL="7611106" algn="l" defTabSz="3805553" rtl="0" eaLnBrk="1" latinLnBrk="0" hangingPunct="1">
      <a:defRPr sz="7500" kern="1200">
        <a:solidFill>
          <a:schemeClr val="tx1"/>
        </a:solidFill>
        <a:latin typeface="+mn-lt"/>
        <a:ea typeface="+mn-ea"/>
        <a:cs typeface="+mn-cs"/>
      </a:defRPr>
    </a:lvl5pPr>
    <a:lvl6pPr marL="9513881" algn="l" defTabSz="3805553" rtl="0" eaLnBrk="1" latinLnBrk="0" hangingPunct="1">
      <a:defRPr sz="7500" kern="1200">
        <a:solidFill>
          <a:schemeClr val="tx1"/>
        </a:solidFill>
        <a:latin typeface="+mn-lt"/>
        <a:ea typeface="+mn-ea"/>
        <a:cs typeface="+mn-cs"/>
      </a:defRPr>
    </a:lvl6pPr>
    <a:lvl7pPr marL="11416659" algn="l" defTabSz="3805553" rtl="0" eaLnBrk="1" latinLnBrk="0" hangingPunct="1">
      <a:defRPr sz="7500" kern="1200">
        <a:solidFill>
          <a:schemeClr val="tx1"/>
        </a:solidFill>
        <a:latin typeface="+mn-lt"/>
        <a:ea typeface="+mn-ea"/>
        <a:cs typeface="+mn-cs"/>
      </a:defRPr>
    </a:lvl7pPr>
    <a:lvl8pPr marL="13319434" algn="l" defTabSz="3805553" rtl="0" eaLnBrk="1" latinLnBrk="0" hangingPunct="1">
      <a:defRPr sz="7500" kern="1200">
        <a:solidFill>
          <a:schemeClr val="tx1"/>
        </a:solidFill>
        <a:latin typeface="+mn-lt"/>
        <a:ea typeface="+mn-ea"/>
        <a:cs typeface="+mn-cs"/>
      </a:defRPr>
    </a:lvl8pPr>
    <a:lvl9pPr marL="15222208" algn="l" defTabSz="3805553" rtl="0" eaLnBrk="1" latinLnBrk="0" hangingPunct="1">
      <a:defRPr sz="7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p:scale>
          <a:sx n="30" d="100"/>
          <a:sy n="30" d="100"/>
        </p:scale>
        <p:origin x="-672" y="1692"/>
      </p:cViewPr>
      <p:guideLst>
        <p:guide orient="horz" pos="12474"/>
        <p:guide pos="96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28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E18FF4-57E4-4815-9C24-A5111C884FBB}" type="datetimeFigureOut">
              <a:rPr lang="tr-TR" smtClean="0"/>
              <a:pPr/>
              <a:t>5.3.2013</a:t>
            </a:fld>
            <a:endParaRPr lang="tr-TR"/>
          </a:p>
        </p:txBody>
      </p:sp>
      <p:sp>
        <p:nvSpPr>
          <p:cNvPr id="4" name="3 Slayt Görüntüsü Yer Tutucusu"/>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D28FCC-F7F0-4766-86CF-8BA451E47AB8}" type="slidenum">
              <a:rPr lang="tr-TR" smtClean="0"/>
              <a:pPr/>
              <a:t>‹#›</a:t>
            </a:fld>
            <a:endParaRPr lang="tr-TR"/>
          </a:p>
        </p:txBody>
      </p:sp>
    </p:spTree>
    <p:extLst>
      <p:ext uri="{BB962C8B-B14F-4D97-AF65-F5344CB8AC3E}">
        <p14:creationId xmlns:p14="http://schemas.microsoft.com/office/powerpoint/2010/main" val="1255160409"/>
      </p:ext>
    </p:extLst>
  </p:cSld>
  <p:clrMap bg1="lt1" tx1="dk1" bg2="lt2" tx2="dk2" accent1="accent1" accent2="accent2" accent3="accent3" accent4="accent4" accent5="accent5" accent6="accent6" hlink="hlink" folHlink="folHlink"/>
  <p:notesStyle>
    <a:lvl1pPr marL="0" algn="l" defTabSz="3805553" rtl="0" eaLnBrk="1" latinLnBrk="0" hangingPunct="1">
      <a:defRPr sz="5000" kern="1200">
        <a:solidFill>
          <a:schemeClr val="tx1"/>
        </a:solidFill>
        <a:latin typeface="+mn-lt"/>
        <a:ea typeface="+mn-ea"/>
        <a:cs typeface="+mn-cs"/>
      </a:defRPr>
    </a:lvl1pPr>
    <a:lvl2pPr marL="1902774" algn="l" defTabSz="3805553" rtl="0" eaLnBrk="1" latinLnBrk="0" hangingPunct="1">
      <a:defRPr sz="5000" kern="1200">
        <a:solidFill>
          <a:schemeClr val="tx1"/>
        </a:solidFill>
        <a:latin typeface="+mn-lt"/>
        <a:ea typeface="+mn-ea"/>
        <a:cs typeface="+mn-cs"/>
      </a:defRPr>
    </a:lvl2pPr>
    <a:lvl3pPr marL="3805553" algn="l" defTabSz="3805553" rtl="0" eaLnBrk="1" latinLnBrk="0" hangingPunct="1">
      <a:defRPr sz="5000" kern="1200">
        <a:solidFill>
          <a:schemeClr val="tx1"/>
        </a:solidFill>
        <a:latin typeface="+mn-lt"/>
        <a:ea typeface="+mn-ea"/>
        <a:cs typeface="+mn-cs"/>
      </a:defRPr>
    </a:lvl3pPr>
    <a:lvl4pPr marL="5708328" algn="l" defTabSz="3805553" rtl="0" eaLnBrk="1" latinLnBrk="0" hangingPunct="1">
      <a:defRPr sz="5000" kern="1200">
        <a:solidFill>
          <a:schemeClr val="tx1"/>
        </a:solidFill>
        <a:latin typeface="+mn-lt"/>
        <a:ea typeface="+mn-ea"/>
        <a:cs typeface="+mn-cs"/>
      </a:defRPr>
    </a:lvl4pPr>
    <a:lvl5pPr marL="7611106" algn="l" defTabSz="3805553" rtl="0" eaLnBrk="1" latinLnBrk="0" hangingPunct="1">
      <a:defRPr sz="5000" kern="1200">
        <a:solidFill>
          <a:schemeClr val="tx1"/>
        </a:solidFill>
        <a:latin typeface="+mn-lt"/>
        <a:ea typeface="+mn-ea"/>
        <a:cs typeface="+mn-cs"/>
      </a:defRPr>
    </a:lvl5pPr>
    <a:lvl6pPr marL="9513881" algn="l" defTabSz="3805553" rtl="0" eaLnBrk="1" latinLnBrk="0" hangingPunct="1">
      <a:defRPr sz="5000" kern="1200">
        <a:solidFill>
          <a:schemeClr val="tx1"/>
        </a:solidFill>
        <a:latin typeface="+mn-lt"/>
        <a:ea typeface="+mn-ea"/>
        <a:cs typeface="+mn-cs"/>
      </a:defRPr>
    </a:lvl6pPr>
    <a:lvl7pPr marL="11416659" algn="l" defTabSz="3805553" rtl="0" eaLnBrk="1" latinLnBrk="0" hangingPunct="1">
      <a:defRPr sz="5000" kern="1200">
        <a:solidFill>
          <a:schemeClr val="tx1"/>
        </a:solidFill>
        <a:latin typeface="+mn-lt"/>
        <a:ea typeface="+mn-ea"/>
        <a:cs typeface="+mn-cs"/>
      </a:defRPr>
    </a:lvl7pPr>
    <a:lvl8pPr marL="13319434" algn="l" defTabSz="3805553" rtl="0" eaLnBrk="1" latinLnBrk="0" hangingPunct="1">
      <a:defRPr sz="5000" kern="1200">
        <a:solidFill>
          <a:schemeClr val="tx1"/>
        </a:solidFill>
        <a:latin typeface="+mn-lt"/>
        <a:ea typeface="+mn-ea"/>
        <a:cs typeface="+mn-cs"/>
      </a:defRPr>
    </a:lvl8pPr>
    <a:lvl9pPr marL="15222208" algn="l" defTabSz="3805553" rtl="0" eaLnBrk="1" latinLnBrk="0" hangingPunct="1">
      <a:defRPr sz="5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1785223" y="7920990"/>
            <a:ext cx="26278484" cy="10561320"/>
          </a:xfrm>
          <a:ln>
            <a:noFill/>
          </a:ln>
        </p:spPr>
        <p:txBody>
          <a:bodyPr vert="horz" tIns="0" rIns="76124"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233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1785223" y="18644795"/>
            <a:ext cx="26288686" cy="10121265"/>
          </a:xfrm>
        </p:spPr>
        <p:txBody>
          <a:bodyPr lIns="0" rIns="76124"/>
          <a:lstStyle>
            <a:lvl1pPr marL="0" marR="190310" indent="0" algn="r">
              <a:buNone/>
              <a:defRPr>
                <a:solidFill>
                  <a:schemeClr val="tx1"/>
                </a:solidFill>
              </a:defRPr>
            </a:lvl1pPr>
            <a:lvl2pPr marL="1903095" indent="0" algn="ctr">
              <a:buNone/>
            </a:lvl2pPr>
            <a:lvl3pPr marL="3806190" indent="0" algn="ctr">
              <a:buNone/>
            </a:lvl3pPr>
            <a:lvl4pPr marL="5709285" indent="0" algn="ctr">
              <a:buNone/>
            </a:lvl4pPr>
            <a:lvl5pPr marL="7612380" indent="0" algn="ctr">
              <a:buNone/>
            </a:lvl5pPr>
            <a:lvl6pPr marL="9515475" indent="0" algn="ctr">
              <a:buNone/>
            </a:lvl6pPr>
            <a:lvl7pPr marL="11418570" indent="0" algn="ctr">
              <a:buNone/>
            </a:lvl7pPr>
            <a:lvl8pPr marL="13321665" indent="0" algn="ctr">
              <a:buNone/>
            </a:lvl8pPr>
            <a:lvl9pPr marL="1522476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22187774" y="5280669"/>
            <a:ext cx="6885861" cy="30097932"/>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530191" y="5280669"/>
            <a:ext cx="20147518" cy="3009793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775023" y="7604151"/>
            <a:ext cx="26013251" cy="7868183"/>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233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775023" y="15619435"/>
            <a:ext cx="26013251" cy="8718587"/>
          </a:xfrm>
        </p:spPr>
        <p:txBody>
          <a:bodyPr lIns="190310" rIns="190310" anchor="t"/>
          <a:lstStyle>
            <a:lvl1pPr marL="0" indent="0">
              <a:buNone/>
              <a:defRPr sz="9200">
                <a:solidFill>
                  <a:schemeClr val="tx1"/>
                </a:solidFill>
              </a:defRPr>
            </a:lvl1pPr>
            <a:lvl2pPr>
              <a:buNone/>
              <a:defRPr sz="7500">
                <a:solidFill>
                  <a:schemeClr val="tx1">
                    <a:tint val="75000"/>
                  </a:schemeClr>
                </a:solidFill>
              </a:defRPr>
            </a:lvl2pPr>
            <a:lvl3pPr>
              <a:buNone/>
              <a:defRPr sz="6700">
                <a:solidFill>
                  <a:schemeClr val="tx1">
                    <a:tint val="75000"/>
                  </a:schemeClr>
                </a:solidFill>
              </a:defRPr>
            </a:lvl3pPr>
            <a:lvl4pPr>
              <a:buNone/>
              <a:defRPr sz="5800">
                <a:solidFill>
                  <a:schemeClr val="tx1">
                    <a:tint val="75000"/>
                  </a:schemeClr>
                </a:solidFill>
              </a:defRPr>
            </a:lvl4pPr>
            <a:lvl5pPr>
              <a:buNone/>
              <a:defRPr sz="58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530192" y="4066108"/>
            <a:ext cx="27543443" cy="6600825"/>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530192" y="11088491"/>
            <a:ext cx="13516689" cy="25611201"/>
          </a:xfrm>
        </p:spPr>
        <p:txBody>
          <a:bodyPr/>
          <a:lstStyle>
            <a:lvl1pPr>
              <a:defRPr sz="10800"/>
            </a:lvl1pPr>
            <a:lvl2pPr>
              <a:defRPr sz="10000"/>
            </a:lvl2pPr>
            <a:lvl3pPr>
              <a:defRPr sz="8300"/>
            </a:lvl3pPr>
            <a:lvl4pPr>
              <a:defRPr sz="7500"/>
            </a:lvl4pPr>
            <a:lvl5pPr>
              <a:defRPr sz="75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15556946" y="11088491"/>
            <a:ext cx="13516689" cy="25611201"/>
          </a:xfrm>
        </p:spPr>
        <p:txBody>
          <a:bodyPr/>
          <a:lstStyle>
            <a:lvl1pPr>
              <a:defRPr sz="10800"/>
            </a:lvl1pPr>
            <a:lvl2pPr>
              <a:defRPr sz="10000"/>
            </a:lvl2pPr>
            <a:lvl3pPr>
              <a:defRPr sz="8300"/>
            </a:lvl3pPr>
            <a:lvl4pPr>
              <a:defRPr sz="7500"/>
            </a:lvl4pPr>
            <a:lvl5pPr>
              <a:defRPr sz="75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530192" y="4066108"/>
            <a:ext cx="27543443" cy="6600825"/>
          </a:xfrm>
        </p:spPr>
        <p:txBody>
          <a:bodyPr tIns="19031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530191" y="10714057"/>
            <a:ext cx="13522004" cy="3807758"/>
          </a:xfrm>
        </p:spPr>
        <p:txBody>
          <a:bodyPr lIns="190310" tIns="0" rIns="190310" bIns="0" anchor="ctr">
            <a:noAutofit/>
          </a:bodyPr>
          <a:lstStyle>
            <a:lvl1pPr marL="0" indent="0">
              <a:buNone/>
              <a:defRPr sz="10000" b="1" cap="none" baseline="0">
                <a:solidFill>
                  <a:schemeClr val="tx2"/>
                </a:solidFill>
                <a:effectLst/>
              </a:defRPr>
            </a:lvl1pPr>
            <a:lvl2pPr>
              <a:buNone/>
              <a:defRPr sz="8300" b="1"/>
            </a:lvl2pPr>
            <a:lvl3pPr>
              <a:buNone/>
              <a:defRPr sz="7500" b="1"/>
            </a:lvl3pPr>
            <a:lvl4pPr>
              <a:buNone/>
              <a:defRPr sz="6700" b="1"/>
            </a:lvl4pPr>
            <a:lvl5pPr>
              <a:buNone/>
              <a:defRPr sz="67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5546320" y="10740100"/>
            <a:ext cx="13527316" cy="3781719"/>
          </a:xfrm>
        </p:spPr>
        <p:txBody>
          <a:bodyPr lIns="190310" tIns="0" rIns="190310" bIns="0" anchor="ctr"/>
          <a:lstStyle>
            <a:lvl1pPr marL="0" indent="0">
              <a:buNone/>
              <a:defRPr sz="10000" b="1" cap="none" baseline="0">
                <a:solidFill>
                  <a:schemeClr val="tx2"/>
                </a:solidFill>
                <a:effectLst/>
              </a:defRPr>
            </a:lvl1pPr>
            <a:lvl2pPr>
              <a:buNone/>
              <a:defRPr sz="8300" b="1"/>
            </a:lvl2pPr>
            <a:lvl3pPr>
              <a:buNone/>
              <a:defRPr sz="7500" b="1"/>
            </a:lvl3pPr>
            <a:lvl4pPr>
              <a:buNone/>
              <a:defRPr sz="6700" b="1"/>
            </a:lvl4pPr>
            <a:lvl5pPr>
              <a:buNone/>
              <a:defRPr sz="67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1530191" y="14521815"/>
            <a:ext cx="13522004" cy="22209033"/>
          </a:xfrm>
        </p:spPr>
        <p:txBody>
          <a:bodyPr tIns="0"/>
          <a:lstStyle>
            <a:lvl1pPr>
              <a:defRPr sz="9200"/>
            </a:lvl1pPr>
            <a:lvl2pPr>
              <a:defRPr sz="8300"/>
            </a:lvl2pPr>
            <a:lvl3pPr>
              <a:defRPr sz="7500"/>
            </a:lvl3pPr>
            <a:lvl4pPr>
              <a:defRPr sz="6700"/>
            </a:lvl4pPr>
            <a:lvl5pPr>
              <a:defRPr sz="67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15546320" y="14521815"/>
            <a:ext cx="13527316" cy="22209033"/>
          </a:xfrm>
        </p:spPr>
        <p:txBody>
          <a:bodyPr tIns="0"/>
          <a:lstStyle>
            <a:lvl1pPr>
              <a:defRPr sz="9200"/>
            </a:lvl1pPr>
            <a:lvl2pPr>
              <a:defRPr sz="8300"/>
            </a:lvl2pPr>
            <a:lvl3pPr>
              <a:defRPr sz="7500"/>
            </a:lvl3pPr>
            <a:lvl4pPr>
              <a:defRPr sz="6700"/>
            </a:lvl4pPr>
            <a:lvl5pPr>
              <a:defRPr sz="67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530191" y="4066108"/>
            <a:ext cx="27798474" cy="6600825"/>
          </a:xfrm>
        </p:spPr>
        <p:txBody>
          <a:bodyPr vert="horz" tIns="19031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208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2295287" y="2970384"/>
            <a:ext cx="9181148" cy="6710839"/>
          </a:xfrm>
        </p:spPr>
        <p:txBody>
          <a:bodyPr lIns="0" anchor="b">
            <a:noAutofit/>
          </a:bodyPr>
          <a:lstStyle>
            <a:lvl1pPr algn="l" rtl="0">
              <a:spcBef>
                <a:spcPct val="0"/>
              </a:spcBef>
              <a:buNone/>
              <a:defRPr sz="108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2295287" y="9681210"/>
            <a:ext cx="9181148" cy="26403300"/>
          </a:xfrm>
        </p:spPr>
        <p:txBody>
          <a:bodyPr lIns="76124" rIns="76124"/>
          <a:lstStyle>
            <a:lvl1pPr marL="0" indent="0" algn="l">
              <a:buNone/>
              <a:defRPr sz="5800"/>
            </a:lvl1pPr>
            <a:lvl2pPr indent="0" algn="l">
              <a:buNone/>
              <a:defRPr sz="5000"/>
            </a:lvl2pPr>
            <a:lvl3pPr indent="0" algn="l">
              <a:buNone/>
              <a:defRPr sz="4200"/>
            </a:lvl3pPr>
            <a:lvl4pPr indent="0" algn="l">
              <a:buNone/>
              <a:defRPr sz="3700"/>
            </a:lvl4pPr>
            <a:lvl5pPr indent="0" algn="l">
              <a:buNone/>
              <a:defRPr sz="37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1965246" y="9681210"/>
            <a:ext cx="17108388" cy="26403300"/>
          </a:xfrm>
        </p:spPr>
        <p:txBody>
          <a:bodyPr tIns="0"/>
          <a:lstStyle>
            <a:lvl1pPr>
              <a:defRPr sz="11700"/>
            </a:lvl1pPr>
            <a:lvl2pPr>
              <a:defRPr sz="10800"/>
            </a:lvl2pPr>
            <a:lvl3pPr>
              <a:defRPr sz="10000"/>
            </a:lvl3pPr>
            <a:lvl4pPr>
              <a:defRPr sz="8300"/>
            </a:lvl4pPr>
            <a:lvl5pPr>
              <a:defRPr sz="75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10595381" y="6399144"/>
            <a:ext cx="17597199" cy="2376297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380619" tIns="190310" rIns="380619" bIns="190310" rtlCol="0" anchor="ctr"/>
          <a:lstStyle/>
          <a:p>
            <a:pPr algn="ctr" eaLnBrk="1" latinLnBrk="0" hangingPunct="1"/>
            <a:endParaRPr kumimoji="0" lang="en-US"/>
          </a:p>
        </p:txBody>
      </p:sp>
      <p:sp>
        <p:nvSpPr>
          <p:cNvPr id="12" name="11 Dik Üçgen"/>
          <p:cNvSpPr/>
          <p:nvPr/>
        </p:nvSpPr>
        <p:spPr>
          <a:xfrm rot="420000" flipV="1">
            <a:off x="26788837" y="30952666"/>
            <a:ext cx="520265" cy="897712"/>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380619" tIns="190310" rIns="380619" bIns="190310" rtlCol="0" anchor="ctr"/>
          <a:lstStyle/>
          <a:p>
            <a:pPr algn="ctr" eaLnBrk="1" latinLnBrk="0" hangingPunct="1"/>
            <a:endParaRPr kumimoji="0" lang="en-US"/>
          </a:p>
        </p:txBody>
      </p:sp>
      <p:sp>
        <p:nvSpPr>
          <p:cNvPr id="2" name="1 Başlık"/>
          <p:cNvSpPr>
            <a:spLocks noGrp="1"/>
          </p:cNvSpPr>
          <p:nvPr>
            <p:ph type="title"/>
          </p:nvPr>
        </p:nvSpPr>
        <p:spPr>
          <a:xfrm>
            <a:off x="2040255" y="6797155"/>
            <a:ext cx="7406126" cy="9139636"/>
          </a:xfrm>
        </p:spPr>
        <p:txBody>
          <a:bodyPr vert="horz" lIns="190310" tIns="190310" rIns="190310" bIns="190310" anchor="b"/>
          <a:lstStyle>
            <a:lvl1pPr algn="l">
              <a:buNone/>
              <a:defRPr sz="83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2040255" y="16336233"/>
            <a:ext cx="7395924" cy="12585573"/>
          </a:xfrm>
        </p:spPr>
        <p:txBody>
          <a:bodyPr lIns="266433" rIns="190310" bIns="190310" anchor="t"/>
          <a:lstStyle>
            <a:lvl1pPr marL="0" indent="0" algn="l">
              <a:spcBef>
                <a:spcPts val="1041"/>
              </a:spcBef>
              <a:buFontTx/>
              <a:buNone/>
              <a:defRPr sz="5400"/>
            </a:lvl1pPr>
            <a:lvl2pPr>
              <a:defRPr sz="5000"/>
            </a:lvl2pPr>
            <a:lvl3pPr>
              <a:defRPr sz="4200"/>
            </a:lvl3pPr>
            <a:lvl4pPr>
              <a:defRPr sz="3700"/>
            </a:lvl4pPr>
            <a:lvl5pPr>
              <a:defRPr sz="37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27033380" y="36707924"/>
            <a:ext cx="2040255" cy="2108597"/>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11666513" y="6927210"/>
            <a:ext cx="15454932" cy="22706838"/>
          </a:xfrm>
          <a:prstGeom prst="rect">
            <a:avLst/>
          </a:prstGeom>
          <a:solidFill>
            <a:schemeClr val="bg2"/>
          </a:solidFill>
          <a:ln w="3000" cap="rnd">
            <a:solidFill>
              <a:srgbClr val="C0C0C0"/>
            </a:solidFill>
            <a:round/>
          </a:ln>
          <a:effectLst/>
        </p:spPr>
        <p:txBody>
          <a:bodyPr/>
          <a:lstStyle>
            <a:lvl1pPr marL="0" indent="0">
              <a:buNone/>
              <a:defRPr sz="133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31878" y="33590865"/>
            <a:ext cx="30667583" cy="6014085"/>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80619" tIns="190310" rIns="380619" bIns="19031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14664333" y="35919493"/>
            <a:ext cx="15939492" cy="368546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80619" tIns="190310" rIns="380619" bIns="19031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31878" y="-41257"/>
            <a:ext cx="30667583" cy="6014085"/>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80619" tIns="190310" rIns="380619" bIns="19031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14664333" y="-41254"/>
            <a:ext cx="15939492" cy="368546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80619" tIns="190310" rIns="380619" bIns="19031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1530192" y="4066108"/>
            <a:ext cx="27543443" cy="6600825"/>
          </a:xfrm>
          <a:prstGeom prst="rect">
            <a:avLst/>
          </a:prstGeom>
        </p:spPr>
        <p:txBody>
          <a:bodyPr vert="horz" lIns="0" tIns="19031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1530192" y="11177397"/>
            <a:ext cx="27543443" cy="25347168"/>
          </a:xfrm>
          <a:prstGeom prst="rect">
            <a:avLst/>
          </a:prstGeom>
        </p:spPr>
        <p:txBody>
          <a:bodyPr vert="horz" lIns="380619" tIns="190310" rIns="380619" bIns="19031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1530192" y="36707924"/>
            <a:ext cx="7140893" cy="2108597"/>
          </a:xfrm>
          <a:prstGeom prst="rect">
            <a:avLst/>
          </a:prstGeom>
        </p:spPr>
        <p:txBody>
          <a:bodyPr vert="horz" lIns="0" tIns="0" rIns="0" bIns="0" anchor="b"/>
          <a:lstStyle>
            <a:lvl1pPr algn="l" eaLnBrk="1" latinLnBrk="0" hangingPunct="1">
              <a:defRPr kumimoji="0" sz="5000">
                <a:solidFill>
                  <a:schemeClr val="tx2">
                    <a:shade val="90000"/>
                  </a:schemeClr>
                </a:solidFill>
              </a:defRPr>
            </a:lvl1pPr>
          </a:lstStyle>
          <a:p>
            <a:fld id="{D9F75050-0E15-4C5B-92B0-66D068882F1F}" type="datetimeFigureOut">
              <a:rPr lang="tr-TR" smtClean="0"/>
              <a:pPr/>
              <a:t>5.3.2013</a:t>
            </a:fld>
            <a:endParaRPr lang="tr-TR"/>
          </a:p>
        </p:txBody>
      </p:sp>
      <p:sp>
        <p:nvSpPr>
          <p:cNvPr id="22" name="21 Altbilgi Yer Tutucusu"/>
          <p:cNvSpPr>
            <a:spLocks noGrp="1"/>
          </p:cNvSpPr>
          <p:nvPr>
            <p:ph type="ftr" sz="quarter" idx="3"/>
          </p:nvPr>
        </p:nvSpPr>
        <p:spPr>
          <a:xfrm>
            <a:off x="8926116" y="36707924"/>
            <a:ext cx="11221403" cy="2108597"/>
          </a:xfrm>
          <a:prstGeom prst="rect">
            <a:avLst/>
          </a:prstGeom>
        </p:spPr>
        <p:txBody>
          <a:bodyPr vert="horz" lIns="0" tIns="0" rIns="0" bIns="0" anchor="b"/>
          <a:lstStyle>
            <a:lvl1pPr algn="l" eaLnBrk="1" latinLnBrk="0" hangingPunct="1">
              <a:defRPr kumimoji="0" sz="50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26523316" y="36707924"/>
            <a:ext cx="2550319" cy="2108597"/>
          </a:xfrm>
          <a:prstGeom prst="rect">
            <a:avLst/>
          </a:prstGeom>
        </p:spPr>
        <p:txBody>
          <a:bodyPr vert="horz" lIns="0" tIns="0" rIns="0" bIns="0" anchor="b"/>
          <a:lstStyle>
            <a:lvl1pPr algn="r" eaLnBrk="1" latinLnBrk="0" hangingPunct="1">
              <a:defRPr kumimoji="0" sz="50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63648" y="1168906"/>
            <a:ext cx="30726147" cy="3749269"/>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20800" b="0" kern="1200">
          <a:ln>
            <a:noFill/>
          </a:ln>
          <a:solidFill>
            <a:schemeClr val="tx2"/>
          </a:solidFill>
          <a:effectLst/>
          <a:latin typeface="+mj-lt"/>
          <a:ea typeface="+mj-ea"/>
          <a:cs typeface="+mj-cs"/>
        </a:defRPr>
      </a:lvl1pPr>
    </p:titleStyle>
    <p:bodyStyle>
      <a:lvl1pPr marL="1141857" indent="-1141857" algn="l" rtl="0" eaLnBrk="1" latinLnBrk="0" hangingPunct="1">
        <a:spcBef>
          <a:spcPct val="20000"/>
        </a:spcBef>
        <a:buClr>
          <a:schemeClr val="accent3"/>
        </a:buClr>
        <a:buSzPct val="95000"/>
        <a:buFont typeface="Wingdings 2"/>
        <a:buChar char=""/>
        <a:defRPr kumimoji="0" sz="10800" kern="1200">
          <a:solidFill>
            <a:schemeClr val="tx1"/>
          </a:solidFill>
          <a:latin typeface="+mn-lt"/>
          <a:ea typeface="+mn-ea"/>
          <a:cs typeface="+mn-cs"/>
        </a:defRPr>
      </a:lvl1pPr>
      <a:lvl2pPr marL="2664333" indent="-1027671" algn="l" rtl="0" eaLnBrk="1" latinLnBrk="0" hangingPunct="1">
        <a:spcBef>
          <a:spcPct val="20000"/>
        </a:spcBef>
        <a:buClr>
          <a:schemeClr val="accent1"/>
        </a:buClr>
        <a:buSzPct val="85000"/>
        <a:buFont typeface="Wingdings 2"/>
        <a:buChar char=""/>
        <a:defRPr kumimoji="0" sz="10000" kern="1200">
          <a:solidFill>
            <a:schemeClr val="tx1"/>
          </a:solidFill>
          <a:latin typeface="+mn-lt"/>
          <a:ea typeface="+mn-ea"/>
          <a:cs typeface="+mn-cs"/>
        </a:defRPr>
      </a:lvl2pPr>
      <a:lvl3pPr marL="3806190" indent="-1027671" algn="l" rtl="0" eaLnBrk="1" latinLnBrk="0" hangingPunct="1">
        <a:spcBef>
          <a:spcPct val="20000"/>
        </a:spcBef>
        <a:buClr>
          <a:schemeClr val="accent2"/>
        </a:buClr>
        <a:buSzPct val="70000"/>
        <a:buFont typeface="Wingdings 2"/>
        <a:buChar char=""/>
        <a:defRPr kumimoji="0" sz="8700" kern="1200">
          <a:solidFill>
            <a:schemeClr val="tx1"/>
          </a:solidFill>
          <a:latin typeface="+mn-lt"/>
          <a:ea typeface="+mn-ea"/>
          <a:cs typeface="+mn-cs"/>
        </a:defRPr>
      </a:lvl3pPr>
      <a:lvl4pPr marL="4948047" indent="-875424" algn="l" rtl="0" eaLnBrk="1" latinLnBrk="0" hangingPunct="1">
        <a:spcBef>
          <a:spcPct val="20000"/>
        </a:spcBef>
        <a:buClr>
          <a:schemeClr val="accent3"/>
        </a:buClr>
        <a:buSzPct val="65000"/>
        <a:buFont typeface="Wingdings 2"/>
        <a:buChar char=""/>
        <a:defRPr kumimoji="0" sz="8300" kern="1200">
          <a:solidFill>
            <a:schemeClr val="tx1"/>
          </a:solidFill>
          <a:latin typeface="+mn-lt"/>
          <a:ea typeface="+mn-ea"/>
          <a:cs typeface="+mn-cs"/>
        </a:defRPr>
      </a:lvl4pPr>
      <a:lvl5pPr marL="6089904" indent="-875424" algn="l" rtl="0" eaLnBrk="1" latinLnBrk="0" hangingPunct="1">
        <a:spcBef>
          <a:spcPct val="20000"/>
        </a:spcBef>
        <a:buClr>
          <a:schemeClr val="accent4"/>
        </a:buClr>
        <a:buSzPct val="65000"/>
        <a:buFont typeface="Wingdings 2"/>
        <a:buChar char=""/>
        <a:defRPr kumimoji="0" sz="8300" kern="1200">
          <a:solidFill>
            <a:schemeClr val="tx1"/>
          </a:solidFill>
          <a:latin typeface="+mn-lt"/>
          <a:ea typeface="+mn-ea"/>
          <a:cs typeface="+mn-cs"/>
        </a:defRPr>
      </a:lvl5pPr>
      <a:lvl6pPr marL="7231761" indent="-875424" algn="l" rtl="0" eaLnBrk="1" latinLnBrk="0" hangingPunct="1">
        <a:spcBef>
          <a:spcPct val="20000"/>
        </a:spcBef>
        <a:buClr>
          <a:schemeClr val="accent5"/>
        </a:buClr>
        <a:buSzPct val="80000"/>
        <a:buFont typeface="Wingdings 2"/>
        <a:buChar char=""/>
        <a:defRPr kumimoji="0" sz="7500" kern="1200">
          <a:solidFill>
            <a:schemeClr val="tx1"/>
          </a:solidFill>
          <a:latin typeface="+mn-lt"/>
          <a:ea typeface="+mn-ea"/>
          <a:cs typeface="+mn-cs"/>
        </a:defRPr>
      </a:lvl6pPr>
      <a:lvl7pPr marL="7992999" indent="-761238" algn="l" rtl="0" eaLnBrk="1" latinLnBrk="0" hangingPunct="1">
        <a:spcBef>
          <a:spcPct val="20000"/>
        </a:spcBef>
        <a:buClr>
          <a:schemeClr val="accent6"/>
        </a:buClr>
        <a:buSzPct val="80000"/>
        <a:buFont typeface="Wingdings 2"/>
        <a:buChar char=""/>
        <a:defRPr kumimoji="0" sz="6700" kern="1200" baseline="0">
          <a:solidFill>
            <a:schemeClr val="tx1"/>
          </a:solidFill>
          <a:latin typeface="+mn-lt"/>
          <a:ea typeface="+mn-ea"/>
          <a:cs typeface="+mn-cs"/>
        </a:defRPr>
      </a:lvl7pPr>
      <a:lvl8pPr marL="9134856" indent="-761238" algn="l" rtl="0" eaLnBrk="1" latinLnBrk="0" hangingPunct="1">
        <a:spcBef>
          <a:spcPct val="20000"/>
        </a:spcBef>
        <a:buClr>
          <a:schemeClr val="tx2"/>
        </a:buClr>
        <a:buChar char="•"/>
        <a:defRPr kumimoji="0" sz="6700" kern="1200">
          <a:solidFill>
            <a:schemeClr val="tx1"/>
          </a:solidFill>
          <a:latin typeface="+mn-lt"/>
          <a:ea typeface="+mn-ea"/>
          <a:cs typeface="+mn-cs"/>
        </a:defRPr>
      </a:lvl8pPr>
      <a:lvl9pPr marL="10276713" indent="-761238" algn="l" rtl="0" eaLnBrk="1" latinLnBrk="0" hangingPunct="1">
        <a:spcBef>
          <a:spcPct val="20000"/>
        </a:spcBef>
        <a:buClr>
          <a:schemeClr val="tx2"/>
        </a:buClr>
        <a:buFontTx/>
        <a:buChar char="•"/>
        <a:defRPr kumimoji="0" sz="5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903095" algn="l" rtl="0" eaLnBrk="1" latinLnBrk="0" hangingPunct="1">
        <a:defRPr kumimoji="0" kern="1200">
          <a:solidFill>
            <a:schemeClr val="tx1"/>
          </a:solidFill>
          <a:latin typeface="+mn-lt"/>
          <a:ea typeface="+mn-ea"/>
          <a:cs typeface="+mn-cs"/>
        </a:defRPr>
      </a:lvl2pPr>
      <a:lvl3pPr marL="3806190" algn="l" rtl="0" eaLnBrk="1" latinLnBrk="0" hangingPunct="1">
        <a:defRPr kumimoji="0" kern="1200">
          <a:solidFill>
            <a:schemeClr val="tx1"/>
          </a:solidFill>
          <a:latin typeface="+mn-lt"/>
          <a:ea typeface="+mn-ea"/>
          <a:cs typeface="+mn-cs"/>
        </a:defRPr>
      </a:lvl3pPr>
      <a:lvl4pPr marL="5709285" algn="l" rtl="0" eaLnBrk="1" latinLnBrk="0" hangingPunct="1">
        <a:defRPr kumimoji="0" kern="1200">
          <a:solidFill>
            <a:schemeClr val="tx1"/>
          </a:solidFill>
          <a:latin typeface="+mn-lt"/>
          <a:ea typeface="+mn-ea"/>
          <a:cs typeface="+mn-cs"/>
        </a:defRPr>
      </a:lvl4pPr>
      <a:lvl5pPr marL="7612380" algn="l" rtl="0" eaLnBrk="1" latinLnBrk="0" hangingPunct="1">
        <a:defRPr kumimoji="0" kern="1200">
          <a:solidFill>
            <a:schemeClr val="tx1"/>
          </a:solidFill>
          <a:latin typeface="+mn-lt"/>
          <a:ea typeface="+mn-ea"/>
          <a:cs typeface="+mn-cs"/>
        </a:defRPr>
      </a:lvl5pPr>
      <a:lvl6pPr marL="9515475" algn="l" rtl="0" eaLnBrk="1" latinLnBrk="0" hangingPunct="1">
        <a:defRPr kumimoji="0" kern="1200">
          <a:solidFill>
            <a:schemeClr val="tx1"/>
          </a:solidFill>
          <a:latin typeface="+mn-lt"/>
          <a:ea typeface="+mn-ea"/>
          <a:cs typeface="+mn-cs"/>
        </a:defRPr>
      </a:lvl6pPr>
      <a:lvl7pPr marL="11418570" algn="l" rtl="0" eaLnBrk="1" latinLnBrk="0" hangingPunct="1">
        <a:defRPr kumimoji="0" kern="1200">
          <a:solidFill>
            <a:schemeClr val="tx1"/>
          </a:solidFill>
          <a:latin typeface="+mn-lt"/>
          <a:ea typeface="+mn-ea"/>
          <a:cs typeface="+mn-cs"/>
        </a:defRPr>
      </a:lvl7pPr>
      <a:lvl8pPr marL="13321665" algn="l" rtl="0" eaLnBrk="1" latinLnBrk="0" hangingPunct="1">
        <a:defRPr kumimoji="0" kern="1200">
          <a:solidFill>
            <a:schemeClr val="tx1"/>
          </a:solidFill>
          <a:latin typeface="+mn-lt"/>
          <a:ea typeface="+mn-ea"/>
          <a:cs typeface="+mn-cs"/>
        </a:defRPr>
      </a:lvl8pPr>
      <a:lvl9pPr marL="152247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4369" y="0"/>
            <a:ext cx="27543443" cy="2772583"/>
          </a:xfrm>
        </p:spPr>
        <p:txBody>
          <a:bodyPr anchor="t">
            <a:normAutofit/>
          </a:bodyPr>
          <a:lstStyle/>
          <a:p>
            <a:pPr algn="ctr"/>
            <a:r>
              <a:rPr lang="tr-TR" sz="2800" b="1" dirty="0" smtClean="0">
                <a:latin typeface="Arial Unicode MS" pitchFamily="34" charset="-128"/>
                <a:ea typeface="Arial Unicode MS" pitchFamily="34" charset="-128"/>
                <a:cs typeface="Arial Unicode MS" pitchFamily="34" charset="-128"/>
              </a:rPr>
              <a:t>DAİRESEL KESİTLİ KONDUİTLERİN HAVALANDIRMA PERFORMANSININ ARAŞTIRILMASI</a:t>
            </a:r>
            <a:r>
              <a:rPr lang="tr-TR" sz="2800" dirty="0" smtClean="0">
                <a:latin typeface="Arial Unicode MS" pitchFamily="34" charset="-128"/>
                <a:ea typeface="Arial Unicode MS" pitchFamily="34" charset="-128"/>
                <a:cs typeface="Arial Unicode MS" pitchFamily="34" charset="-128"/>
              </a:rPr>
              <a:t/>
            </a:r>
            <a:br>
              <a:rPr lang="tr-TR" sz="2800" dirty="0" smtClean="0">
                <a:latin typeface="Arial Unicode MS" pitchFamily="34" charset="-128"/>
                <a:ea typeface="Arial Unicode MS" pitchFamily="34" charset="-128"/>
                <a:cs typeface="Arial Unicode MS" pitchFamily="34" charset="-128"/>
              </a:rPr>
            </a:br>
            <a:r>
              <a:rPr lang="tr-TR" sz="2800" b="1" dirty="0" smtClean="0">
                <a:latin typeface="Arial Unicode MS" pitchFamily="34" charset="-128"/>
                <a:ea typeface="Arial Unicode MS" pitchFamily="34" charset="-128"/>
                <a:cs typeface="Arial Unicode MS" pitchFamily="34" charset="-128"/>
              </a:rPr>
              <a:t> </a:t>
            </a:r>
            <a:r>
              <a:rPr lang="tr-TR" sz="2800" dirty="0" smtClean="0">
                <a:latin typeface="Arial Unicode MS" pitchFamily="34" charset="-128"/>
                <a:ea typeface="Arial Unicode MS" pitchFamily="34" charset="-128"/>
                <a:cs typeface="Arial Unicode MS" pitchFamily="34" charset="-128"/>
              </a:rPr>
              <a:t/>
            </a:r>
            <a:br>
              <a:rPr lang="tr-TR" sz="2800" dirty="0" smtClean="0">
                <a:latin typeface="Arial Unicode MS" pitchFamily="34" charset="-128"/>
                <a:ea typeface="Arial Unicode MS" pitchFamily="34" charset="-128"/>
                <a:cs typeface="Arial Unicode MS" pitchFamily="34" charset="-128"/>
              </a:rPr>
            </a:br>
            <a:r>
              <a:rPr lang="tr-TR" sz="2800" dirty="0" smtClean="0">
                <a:latin typeface="Arial Unicode MS" pitchFamily="34" charset="-128"/>
                <a:ea typeface="Arial Unicode MS" pitchFamily="34" charset="-128"/>
                <a:cs typeface="Arial Unicode MS" pitchFamily="34" charset="-128"/>
              </a:rPr>
              <a:t>Mehmet </a:t>
            </a:r>
            <a:r>
              <a:rPr lang="tr-TR" sz="2800" dirty="0" err="1" smtClean="0">
                <a:latin typeface="Arial Unicode MS" pitchFamily="34" charset="-128"/>
                <a:ea typeface="Arial Unicode MS" pitchFamily="34" charset="-128"/>
                <a:cs typeface="Arial Unicode MS" pitchFamily="34" charset="-128"/>
              </a:rPr>
              <a:t>ÜNSAL</a:t>
            </a:r>
            <a:r>
              <a:rPr lang="tr-TR" sz="2800" baseline="30000" dirty="0" err="1" smtClean="0">
                <a:latin typeface="Arial Unicode MS" pitchFamily="34" charset="-128"/>
                <a:ea typeface="Arial Unicode MS" pitchFamily="34" charset="-128"/>
                <a:cs typeface="Arial Unicode MS" pitchFamily="34" charset="-128"/>
              </a:rPr>
              <a:t>a</a:t>
            </a:r>
            <a:r>
              <a:rPr lang="tr-TR" sz="2800" dirty="0" smtClean="0">
                <a:latin typeface="Arial Unicode MS" pitchFamily="34" charset="-128"/>
                <a:ea typeface="Arial Unicode MS" pitchFamily="34" charset="-128"/>
                <a:cs typeface="Arial Unicode MS" pitchFamily="34" charset="-128"/>
              </a:rPr>
              <a:t>, Yakup </a:t>
            </a:r>
            <a:r>
              <a:rPr lang="tr-TR" sz="2800" dirty="0" err="1" smtClean="0">
                <a:latin typeface="Arial Unicode MS" pitchFamily="34" charset="-128"/>
                <a:ea typeface="Arial Unicode MS" pitchFamily="34" charset="-128"/>
                <a:cs typeface="Arial Unicode MS" pitchFamily="34" charset="-128"/>
              </a:rPr>
              <a:t>CUCİ</a:t>
            </a:r>
            <a:r>
              <a:rPr lang="tr-TR" sz="2800" baseline="30000" dirty="0" err="1" smtClean="0">
                <a:latin typeface="Arial Unicode MS" pitchFamily="34" charset="-128"/>
                <a:ea typeface="Arial Unicode MS" pitchFamily="34" charset="-128"/>
                <a:cs typeface="Arial Unicode MS" pitchFamily="34" charset="-128"/>
              </a:rPr>
              <a:t>b</a:t>
            </a:r>
            <a:r>
              <a:rPr lang="tr-TR" sz="2800" dirty="0" smtClean="0">
                <a:latin typeface="Arial Unicode MS" pitchFamily="34" charset="-128"/>
                <a:ea typeface="Arial Unicode MS" pitchFamily="34" charset="-128"/>
                <a:cs typeface="Arial Unicode MS" pitchFamily="34" charset="-128"/>
              </a:rPr>
              <a:t>, Ömer </a:t>
            </a:r>
            <a:r>
              <a:rPr lang="tr-TR" sz="2800" dirty="0" err="1" smtClean="0">
                <a:latin typeface="Arial Unicode MS" pitchFamily="34" charset="-128"/>
                <a:ea typeface="Arial Unicode MS" pitchFamily="34" charset="-128"/>
                <a:cs typeface="Arial Unicode MS" pitchFamily="34" charset="-128"/>
              </a:rPr>
              <a:t>YEŞİLTEPE</a:t>
            </a:r>
            <a:r>
              <a:rPr lang="tr-TR" sz="2800" baseline="30000" dirty="0" err="1" smtClean="0">
                <a:latin typeface="Arial Unicode MS" pitchFamily="34" charset="-128"/>
                <a:ea typeface="Arial Unicode MS" pitchFamily="34" charset="-128"/>
                <a:cs typeface="Arial Unicode MS" pitchFamily="34" charset="-128"/>
              </a:rPr>
              <a:t>a</a:t>
            </a:r>
            <a:r>
              <a:rPr lang="tr-TR" sz="2800" dirty="0" smtClean="0">
                <a:latin typeface="Arial Unicode MS" pitchFamily="34" charset="-128"/>
                <a:ea typeface="Arial Unicode MS" pitchFamily="34" charset="-128"/>
                <a:cs typeface="Arial Unicode MS" pitchFamily="34" charset="-128"/>
              </a:rPr>
              <a:t>, Akın </a:t>
            </a:r>
            <a:r>
              <a:rPr lang="tr-TR" sz="2800" dirty="0" err="1" smtClean="0">
                <a:latin typeface="Arial Unicode MS" pitchFamily="34" charset="-128"/>
                <a:ea typeface="Arial Unicode MS" pitchFamily="34" charset="-128"/>
                <a:cs typeface="Arial Unicode MS" pitchFamily="34" charset="-128"/>
              </a:rPr>
              <a:t>GÖKGÖZ</a:t>
            </a:r>
            <a:r>
              <a:rPr lang="tr-TR" sz="2800" baseline="30000" dirty="0" err="1" smtClean="0">
                <a:latin typeface="Arial Unicode MS" pitchFamily="34" charset="-128"/>
                <a:ea typeface="Arial Unicode MS" pitchFamily="34" charset="-128"/>
                <a:cs typeface="Arial Unicode MS" pitchFamily="34" charset="-128"/>
              </a:rPr>
              <a:t>a</a:t>
            </a:r>
            <a:r>
              <a:rPr lang="tr-TR" sz="2800" dirty="0" smtClean="0">
                <a:latin typeface="Arial Unicode MS" pitchFamily="34" charset="-128"/>
                <a:ea typeface="Arial Unicode MS" pitchFamily="34" charset="-128"/>
                <a:cs typeface="Arial Unicode MS" pitchFamily="34" charset="-128"/>
              </a:rPr>
              <a:t>, Cemil Tuğrul </a:t>
            </a:r>
            <a:r>
              <a:rPr lang="tr-TR" sz="2800" dirty="0" err="1" smtClean="0">
                <a:latin typeface="Arial Unicode MS" pitchFamily="34" charset="-128"/>
                <a:ea typeface="Arial Unicode MS" pitchFamily="34" charset="-128"/>
                <a:cs typeface="Arial Unicode MS" pitchFamily="34" charset="-128"/>
              </a:rPr>
              <a:t>ÖZDÖŞEMECİ</a:t>
            </a:r>
            <a:r>
              <a:rPr lang="tr-TR" sz="2800" baseline="30000" dirty="0" err="1" smtClean="0">
                <a:latin typeface="Arial Unicode MS" pitchFamily="34" charset="-128"/>
                <a:ea typeface="Arial Unicode MS" pitchFamily="34" charset="-128"/>
                <a:cs typeface="Arial Unicode MS" pitchFamily="34" charset="-128"/>
              </a:rPr>
              <a:t>a</a:t>
            </a:r>
            <a:r>
              <a:rPr lang="tr-TR" sz="2800" dirty="0" smtClean="0">
                <a:latin typeface="Arial Unicode MS" pitchFamily="34" charset="-128"/>
                <a:ea typeface="Arial Unicode MS" pitchFamily="34" charset="-128"/>
                <a:cs typeface="Arial Unicode MS" pitchFamily="34" charset="-128"/>
              </a:rPr>
              <a:t/>
            </a:r>
            <a:br>
              <a:rPr lang="tr-TR" sz="2800" dirty="0" smtClean="0">
                <a:latin typeface="Arial Unicode MS" pitchFamily="34" charset="-128"/>
                <a:ea typeface="Arial Unicode MS" pitchFamily="34" charset="-128"/>
                <a:cs typeface="Arial Unicode MS" pitchFamily="34" charset="-128"/>
              </a:rPr>
            </a:br>
            <a:r>
              <a:rPr lang="tr-TR" sz="2800" dirty="0" smtClean="0">
                <a:latin typeface="Arial Unicode MS" pitchFamily="34" charset="-128"/>
                <a:ea typeface="Arial Unicode MS" pitchFamily="34" charset="-128"/>
                <a:cs typeface="Arial Unicode MS" pitchFamily="34" charset="-128"/>
              </a:rPr>
              <a:t>Kahramanmaraş Sütçü İmam Üniversitesi Mühendislik ve Mimarlık Fakültesi </a:t>
            </a:r>
            <a:br>
              <a:rPr lang="tr-TR" sz="2800" dirty="0" smtClean="0">
                <a:latin typeface="Arial Unicode MS" pitchFamily="34" charset="-128"/>
                <a:ea typeface="Arial Unicode MS" pitchFamily="34" charset="-128"/>
                <a:cs typeface="Arial Unicode MS" pitchFamily="34" charset="-128"/>
              </a:rPr>
            </a:br>
            <a:r>
              <a:rPr lang="tr-TR" sz="2800" baseline="30000" dirty="0" smtClean="0">
                <a:latin typeface="Arial Unicode MS" pitchFamily="34" charset="-128"/>
                <a:ea typeface="Arial Unicode MS" pitchFamily="34" charset="-128"/>
                <a:cs typeface="Arial Unicode MS" pitchFamily="34" charset="-128"/>
              </a:rPr>
              <a:t>a</a:t>
            </a:r>
            <a:r>
              <a:rPr lang="tr-TR" sz="2800" dirty="0" smtClean="0">
                <a:latin typeface="Arial Unicode MS" pitchFamily="34" charset="-128"/>
                <a:ea typeface="Arial Unicode MS" pitchFamily="34" charset="-128"/>
                <a:cs typeface="Arial Unicode MS" pitchFamily="34" charset="-128"/>
              </a:rPr>
              <a:t> İnşaat Mühendisliği Bölümü </a:t>
            </a:r>
            <a:r>
              <a:rPr lang="tr-TR" sz="2800" baseline="30000" dirty="0" smtClean="0">
                <a:latin typeface="Arial Unicode MS" pitchFamily="34" charset="-128"/>
                <a:ea typeface="Arial Unicode MS" pitchFamily="34" charset="-128"/>
                <a:cs typeface="Arial Unicode MS" pitchFamily="34" charset="-128"/>
              </a:rPr>
              <a:t>b</a:t>
            </a:r>
            <a:r>
              <a:rPr lang="tr-TR" sz="2800" dirty="0" smtClean="0">
                <a:latin typeface="Arial Unicode MS" pitchFamily="34" charset="-128"/>
                <a:ea typeface="Arial Unicode MS" pitchFamily="34" charset="-128"/>
                <a:cs typeface="Arial Unicode MS" pitchFamily="34" charset="-128"/>
              </a:rPr>
              <a:t> Çevre Mühendisliği Bölümü </a:t>
            </a:r>
            <a:endParaRPr lang="tr-TR" sz="2800" dirty="0">
              <a:latin typeface="Arial Unicode MS" pitchFamily="34" charset="-128"/>
              <a:ea typeface="Arial Unicode MS" pitchFamily="34" charset="-128"/>
              <a:cs typeface="Arial Unicode MS" pitchFamily="34" charset="-128"/>
            </a:endParaRPr>
          </a:p>
        </p:txBody>
      </p:sp>
      <p:sp>
        <p:nvSpPr>
          <p:cNvPr id="3" name="2 İçerik Yer Tutucusu"/>
          <p:cNvSpPr>
            <a:spLocks noGrp="1"/>
          </p:cNvSpPr>
          <p:nvPr>
            <p:ph sz="half" idx="1"/>
          </p:nvPr>
        </p:nvSpPr>
        <p:spPr>
          <a:xfrm>
            <a:off x="684289" y="2297330"/>
            <a:ext cx="14362592" cy="36673674"/>
          </a:xfrm>
        </p:spPr>
        <p:txBody>
          <a:bodyPr>
            <a:normAutofit fontScale="25000" lnSpcReduction="20000"/>
          </a:bodyPr>
          <a:lstStyle/>
          <a:p>
            <a:pPr>
              <a:buNone/>
            </a:pPr>
            <a:endParaRPr lang="tr-TR" sz="2400" dirty="0" smtClean="0">
              <a:latin typeface="Arial Unicode MS" pitchFamily="34" charset="-128"/>
              <a:ea typeface="Arial Unicode MS" pitchFamily="34" charset="-128"/>
              <a:cs typeface="Arial Unicode MS" pitchFamily="34" charset="-128"/>
            </a:endParaRPr>
          </a:p>
          <a:p>
            <a:pPr>
              <a:buNone/>
            </a:pPr>
            <a:r>
              <a:rPr lang="tr-TR" sz="10400" b="1" dirty="0" smtClean="0">
                <a:latin typeface="Arial Unicode MS" pitchFamily="34" charset="-128"/>
                <a:ea typeface="Arial Unicode MS" pitchFamily="34" charset="-128"/>
                <a:cs typeface="Arial Unicode MS" pitchFamily="34" charset="-128"/>
              </a:rPr>
              <a:t>ÖZET</a:t>
            </a:r>
            <a:endParaRPr lang="tr-TR" sz="10400" dirty="0" smtClean="0">
              <a:latin typeface="Arial Unicode MS" pitchFamily="34" charset="-128"/>
              <a:ea typeface="Arial Unicode MS" pitchFamily="34" charset="-128"/>
              <a:cs typeface="Arial Unicode MS" pitchFamily="34" charset="-128"/>
            </a:endParaRPr>
          </a:p>
          <a:p>
            <a:pPr>
              <a:lnSpc>
                <a:spcPct val="120000"/>
              </a:lnSpc>
              <a:buNone/>
            </a:pPr>
            <a:r>
              <a:rPr lang="tr-TR" sz="10400" dirty="0" smtClean="0">
                <a:latin typeface="Arial Unicode MS" pitchFamily="34" charset="-128"/>
                <a:ea typeface="Arial Unicode MS" pitchFamily="34" charset="-128"/>
                <a:cs typeface="Arial Unicode MS" pitchFamily="34" charset="-128"/>
              </a:rPr>
              <a:t>	Suyun çözünmüş oksijen değeri, su kalitesi ve suda yasayan canlılar</a:t>
            </a:r>
            <a:r>
              <a:rPr lang="tr-TR" sz="10400" baseline="0" dirty="0" smtClean="0">
                <a:latin typeface="Arial Unicode MS" pitchFamily="34" charset="-128"/>
                <a:ea typeface="Arial Unicode MS" pitchFamily="34" charset="-128"/>
                <a:cs typeface="Arial Unicode MS" pitchFamily="34" charset="-128"/>
              </a:rPr>
              <a:t> </a:t>
            </a:r>
            <a:r>
              <a:rPr lang="tr-TR" sz="10400" dirty="0" smtClean="0">
                <a:latin typeface="Arial Unicode MS" pitchFamily="34" charset="-128"/>
                <a:ea typeface="Arial Unicode MS" pitchFamily="34" charset="-128"/>
                <a:cs typeface="Arial Unicode MS" pitchFamily="34" charset="-128"/>
              </a:rPr>
              <a:t>açısından hayati önem taşımaktadır.  Hidrolik yapılar,  suyun çözünmüş oksijen miktarının hızlı bir şekilde arttırılmasında önemli yer tutmaktadır.  Bu hızlı oksijen transferi, çok miktarda hava kabarcığının akım içerisine kazandırılması ile meydana gelir. Hava kabarcıklarının geniş yüzey alanı kütle transferinin önemli miktarda artmasına yol açmaktadır. Bu hava kabarcıklarının akım içerisine kazandırılması işlemine havalandırma adı verilir. Bu çalışmada, dairesel kesitli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kullanılarak meydana gelen hava giriş performansı araştırılmıştır. Yapılan çalışmada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 ile hava giriş oranı arasındaki ilişki incelenmiş ve en yüksek hava girişi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sayısının 70000 civarında gerçekleşmiştir. Sonuç olarak dairesel kesitli </a:t>
            </a:r>
            <a:r>
              <a:rPr lang="tr-TR" sz="10400" dirty="0" err="1" smtClean="0">
                <a:latin typeface="Arial Unicode MS" pitchFamily="34" charset="-128"/>
                <a:ea typeface="Arial Unicode MS" pitchFamily="34" charset="-128"/>
                <a:cs typeface="Arial Unicode MS" pitchFamily="34" charset="-128"/>
              </a:rPr>
              <a:t>konduitlerin</a:t>
            </a:r>
            <a:r>
              <a:rPr lang="tr-TR" sz="10400" dirty="0" smtClean="0">
                <a:latin typeface="Arial Unicode MS" pitchFamily="34" charset="-128"/>
                <a:ea typeface="Arial Unicode MS" pitchFamily="34" charset="-128"/>
                <a:cs typeface="Arial Unicode MS" pitchFamily="34" charset="-128"/>
              </a:rPr>
              <a:t> havalandırma işleminde başarılı olarak kullanılabileceği görülmüştür. </a:t>
            </a:r>
          </a:p>
          <a:p>
            <a:pPr>
              <a:lnSpc>
                <a:spcPct val="120000"/>
              </a:lnSpc>
            </a:pPr>
            <a:r>
              <a:rPr lang="tr-TR" sz="10400" b="1" dirty="0" smtClean="0">
                <a:latin typeface="Arial Unicode MS" pitchFamily="34" charset="-128"/>
                <a:ea typeface="Arial Unicode MS" pitchFamily="34" charset="-128"/>
                <a:cs typeface="Arial Unicode MS" pitchFamily="34" charset="-128"/>
              </a:rPr>
              <a:t>Anahtar Kelimeler:</a:t>
            </a:r>
            <a:r>
              <a:rPr lang="tr-TR" sz="10400" dirty="0" smtClean="0">
                <a:latin typeface="Arial Unicode MS" pitchFamily="34" charset="-128"/>
                <a:ea typeface="Arial Unicode MS" pitchFamily="34" charset="-128"/>
                <a:cs typeface="Arial Unicode MS" pitchFamily="34" charset="-128"/>
              </a:rPr>
              <a:t> Dairesel Kesitli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havalandırma, hava girişi</a:t>
            </a:r>
          </a:p>
          <a:p>
            <a:pPr>
              <a:lnSpc>
                <a:spcPct val="120000"/>
              </a:lnSpc>
            </a:pPr>
            <a:endParaRPr lang="tr-TR" sz="10400" dirty="0" smtClean="0">
              <a:latin typeface="Arial Unicode MS" pitchFamily="34" charset="-128"/>
              <a:ea typeface="Arial Unicode MS" pitchFamily="34" charset="-128"/>
              <a:cs typeface="Arial Unicode MS" pitchFamily="34" charset="-128"/>
            </a:endParaRPr>
          </a:p>
          <a:p>
            <a:pPr>
              <a:buNone/>
            </a:pPr>
            <a:r>
              <a:rPr lang="tr-TR" sz="10400" b="1" dirty="0" smtClean="0">
                <a:latin typeface="Arial Unicode MS" pitchFamily="34" charset="-128"/>
                <a:ea typeface="Arial Unicode MS" pitchFamily="34" charset="-128"/>
                <a:cs typeface="Arial Unicode MS" pitchFamily="34" charset="-128"/>
              </a:rPr>
              <a:t>1. GİRİŞ</a:t>
            </a:r>
            <a:endParaRPr lang="tr-TR" sz="10400" dirty="0" smtClean="0">
              <a:latin typeface="Arial Unicode MS" pitchFamily="34" charset="-128"/>
              <a:ea typeface="Arial Unicode MS" pitchFamily="34" charset="-128"/>
              <a:cs typeface="Arial Unicode MS" pitchFamily="34" charset="-128"/>
            </a:endParaRPr>
          </a:p>
          <a:p>
            <a:pPr>
              <a:lnSpc>
                <a:spcPct val="120000"/>
              </a:lnSpc>
            </a:pPr>
            <a:r>
              <a:rPr lang="tr-TR" sz="10400" dirty="0" smtClean="0">
                <a:latin typeface="Arial Unicode MS" pitchFamily="34" charset="-128"/>
                <a:ea typeface="Arial Unicode MS" pitchFamily="34" charset="-128"/>
                <a:cs typeface="Arial Unicode MS" pitchFamily="34" charset="-128"/>
              </a:rPr>
              <a:t>Çözünmüş oksijen konsantrasyonu su kalite parametrelerinin en önemlilerinden biridir. Su içerisinde gerçekleşen pek çok biyolojik faaliyet ve kimyasal reaksiyonlarda oksijen kullanılmasıyla sudaki çözünmüş oksijen konsantrasyonu azalır. Atmosferde </a:t>
            </a:r>
            <a:r>
              <a:rPr lang="tr-TR" sz="10400" dirty="0" err="1" smtClean="0">
                <a:latin typeface="Arial Unicode MS" pitchFamily="34" charset="-128"/>
                <a:ea typeface="Arial Unicode MS" pitchFamily="34" charset="-128"/>
                <a:cs typeface="Arial Unicode MS" pitchFamily="34" charset="-128"/>
              </a:rPr>
              <a:t>varolan</a:t>
            </a:r>
            <a:r>
              <a:rPr lang="tr-TR" sz="10400" dirty="0" smtClean="0">
                <a:latin typeface="Arial Unicode MS" pitchFamily="34" charset="-128"/>
                <a:ea typeface="Arial Unicode MS" pitchFamily="34" charset="-128"/>
                <a:cs typeface="Arial Unicode MS" pitchFamily="34" charset="-128"/>
              </a:rPr>
              <a:t> oksijenin suya yeniden kazandırılma işlemi havalandırma olarak ifade edilmektedir. Meydana gelen çeşitli nedenlerle akarsularda oluşan çözünmüş oksijen konsantrasyonu eksikliği ekolojik dengeyi tehdit etmektedir. Bu tehdidin ortadan kaldırılması ve ekolojik dengenin korunabilmesi için akarsularda gerekli olan çözünmüş oksijen konsantrasyonu sağlanmalıdır. Oksijen transferinin hızlandırılması için, çok miktarda hava kabarcığının su içerisine kazandırılması gerekmektedir. Hava kabarcıklarının geniş yüzey alanı kütle transferinin önemli miktarda artmasına yol açmaktadır.  Bu sayede suya transfer edilecek oksijen miktarı da artış gösterecektir. Havalandırma işlemi ve suyun çözünmüş oksijen miktarının hızlı bir şekilde arttırılmasında önemli yer tutmaktadır. Hidrolik yapılar yardımıyla atmosferden alınan hava, su içerisine hava kabarcıkları seklinde aktarılır. Böylece su içerisinde hızlı bir şekilde oksijen kazanımı gerçekleşmiş olur. </a:t>
            </a:r>
          </a:p>
          <a:p>
            <a:pPr>
              <a:lnSpc>
                <a:spcPct val="120000"/>
              </a:lnSpc>
            </a:pPr>
            <a:r>
              <a:rPr lang="tr-TR" sz="10400" dirty="0" smtClean="0">
                <a:latin typeface="Arial Unicode MS" pitchFamily="34" charset="-128"/>
                <a:ea typeface="Arial Unicode MS" pitchFamily="34" charset="-128"/>
                <a:cs typeface="Arial Unicode MS" pitchFamily="34" charset="-128"/>
              </a:rPr>
              <a:t>Hidrolik yapıların havalandırma işlemi ve oksijen transferi üzerine çok sayıda araştırma yapılmıştır. </a:t>
            </a:r>
            <a:r>
              <a:rPr lang="tr-TR" sz="10400" dirty="0" err="1" smtClean="0">
                <a:latin typeface="Arial Unicode MS" pitchFamily="34" charset="-128"/>
                <a:ea typeface="Arial Unicode MS" pitchFamily="34" charset="-128"/>
                <a:cs typeface="Arial Unicode MS" pitchFamily="34" charset="-128"/>
              </a:rPr>
              <a:t>Bağatur</a:t>
            </a:r>
            <a:r>
              <a:rPr lang="tr-TR" sz="10400" dirty="0" smtClean="0">
                <a:latin typeface="Arial Unicode MS" pitchFamily="34" charset="-128"/>
                <a:ea typeface="Arial Unicode MS" pitchFamily="34" charset="-128"/>
                <a:cs typeface="Arial Unicode MS" pitchFamily="34" charset="-128"/>
              </a:rPr>
              <a:t>(2005), Baylar(2002), Baylar ve </a:t>
            </a:r>
            <a:r>
              <a:rPr lang="tr-TR" sz="10400" dirty="0" err="1" smtClean="0">
                <a:latin typeface="Arial Unicode MS" pitchFamily="34" charset="-128"/>
                <a:ea typeface="Arial Unicode MS" pitchFamily="34" charset="-128"/>
                <a:cs typeface="Arial Unicode MS" pitchFamily="34" charset="-128"/>
              </a:rPr>
              <a:t>diğ</a:t>
            </a:r>
            <a:r>
              <a:rPr lang="tr-TR" sz="10400" dirty="0" smtClean="0">
                <a:latin typeface="Arial Unicode MS" pitchFamily="34" charset="-128"/>
                <a:ea typeface="Arial Unicode MS" pitchFamily="34" charset="-128"/>
                <a:cs typeface="Arial Unicode MS" pitchFamily="34" charset="-128"/>
              </a:rPr>
              <a:t>.(2005, 2007, 2009), Baylar ve </a:t>
            </a:r>
            <a:r>
              <a:rPr lang="tr-TR" sz="10400" dirty="0" err="1" smtClean="0">
                <a:latin typeface="Arial Unicode MS" pitchFamily="34" charset="-128"/>
                <a:ea typeface="Arial Unicode MS" pitchFamily="34" charset="-128"/>
                <a:cs typeface="Arial Unicode MS" pitchFamily="34" charset="-128"/>
              </a:rPr>
              <a:t>Emiroğlu</a:t>
            </a:r>
            <a:r>
              <a:rPr lang="tr-TR" sz="10400" dirty="0" smtClean="0">
                <a:latin typeface="Arial Unicode MS" pitchFamily="34" charset="-128"/>
                <a:ea typeface="Arial Unicode MS" pitchFamily="34" charset="-128"/>
                <a:cs typeface="Arial Unicode MS" pitchFamily="34" charset="-128"/>
              </a:rPr>
              <a:t>(2003), Baylar ve Özkan(2006), </a:t>
            </a:r>
            <a:r>
              <a:rPr lang="tr-TR" sz="10400" dirty="0" err="1" smtClean="0">
                <a:latin typeface="Arial Unicode MS" pitchFamily="34" charset="-128"/>
                <a:ea typeface="Arial Unicode MS" pitchFamily="34" charset="-128"/>
                <a:cs typeface="Arial Unicode MS" pitchFamily="34" charset="-128"/>
              </a:rPr>
              <a:t>Emiroğlu</a:t>
            </a:r>
            <a:r>
              <a:rPr lang="tr-TR" sz="10400" dirty="0" smtClean="0">
                <a:latin typeface="Arial Unicode MS" pitchFamily="34" charset="-128"/>
                <a:ea typeface="Arial Unicode MS" pitchFamily="34" charset="-128"/>
                <a:cs typeface="Arial Unicode MS" pitchFamily="34" charset="-128"/>
              </a:rPr>
              <a:t> ve Baylar(2003), </a:t>
            </a:r>
            <a:r>
              <a:rPr lang="tr-TR" sz="10400" dirty="0" err="1" smtClean="0">
                <a:latin typeface="Arial Unicode MS" pitchFamily="34" charset="-128"/>
                <a:ea typeface="Arial Unicode MS" pitchFamily="34" charset="-128"/>
                <a:cs typeface="Arial Unicode MS" pitchFamily="34" charset="-128"/>
              </a:rPr>
              <a:t>Gulliver</a:t>
            </a:r>
            <a:r>
              <a:rPr lang="tr-TR" sz="10400" dirty="0" smtClean="0">
                <a:latin typeface="Arial Unicode MS" pitchFamily="34" charset="-128"/>
                <a:ea typeface="Arial Unicode MS" pitchFamily="34" charset="-128"/>
                <a:cs typeface="Arial Unicode MS" pitchFamily="34" charset="-128"/>
              </a:rPr>
              <a:t> ve </a:t>
            </a:r>
            <a:r>
              <a:rPr lang="tr-TR" sz="10400" dirty="0" err="1" smtClean="0">
                <a:latin typeface="Arial Unicode MS" pitchFamily="34" charset="-128"/>
                <a:ea typeface="Arial Unicode MS" pitchFamily="34" charset="-128"/>
                <a:cs typeface="Arial Unicode MS" pitchFamily="34" charset="-128"/>
              </a:rPr>
              <a:t>diğ</a:t>
            </a:r>
            <a:r>
              <a:rPr lang="tr-TR" sz="10400" dirty="0" smtClean="0">
                <a:latin typeface="Arial Unicode MS" pitchFamily="34" charset="-128"/>
                <a:ea typeface="Arial Unicode MS" pitchFamily="34" charset="-128"/>
                <a:cs typeface="Arial Unicode MS" pitchFamily="34" charset="-128"/>
              </a:rPr>
              <a:t>.(1990), Özkan(2005), Özkan ve </a:t>
            </a:r>
            <a:r>
              <a:rPr lang="tr-TR" sz="10400" dirty="0" err="1" smtClean="0">
                <a:latin typeface="Arial Unicode MS" pitchFamily="34" charset="-128"/>
                <a:ea typeface="Arial Unicode MS" pitchFamily="34" charset="-128"/>
                <a:cs typeface="Arial Unicode MS" pitchFamily="34" charset="-128"/>
              </a:rPr>
              <a:t>diğ</a:t>
            </a:r>
            <a:r>
              <a:rPr lang="tr-TR" sz="10400" dirty="0" smtClean="0">
                <a:latin typeface="Arial Unicode MS" pitchFamily="34" charset="-128"/>
                <a:ea typeface="Arial Unicode MS" pitchFamily="34" charset="-128"/>
                <a:cs typeface="Arial Unicode MS" pitchFamily="34" charset="-128"/>
              </a:rPr>
              <a:t>.(2006), </a:t>
            </a:r>
            <a:r>
              <a:rPr lang="tr-TR" sz="10400" dirty="0" err="1" smtClean="0">
                <a:latin typeface="Arial Unicode MS" pitchFamily="34" charset="-128"/>
                <a:ea typeface="Arial Unicode MS" pitchFamily="34" charset="-128"/>
                <a:cs typeface="Arial Unicode MS" pitchFamily="34" charset="-128"/>
              </a:rPr>
              <a:t>Ovenson</a:t>
            </a:r>
            <a:r>
              <a:rPr lang="tr-TR" sz="10400" dirty="0" smtClean="0">
                <a:latin typeface="Arial Unicode MS" pitchFamily="34" charset="-128"/>
                <a:ea typeface="Arial Unicode MS" pitchFamily="34" charset="-128"/>
                <a:cs typeface="Arial Unicode MS" pitchFamily="34" charset="-128"/>
              </a:rPr>
              <a:t>(2008), </a:t>
            </a:r>
            <a:r>
              <a:rPr lang="tr-TR" sz="10400" dirty="0" err="1" smtClean="0">
                <a:latin typeface="Arial Unicode MS" pitchFamily="34" charset="-128"/>
                <a:ea typeface="Arial Unicode MS" pitchFamily="34" charset="-128"/>
                <a:cs typeface="Arial Unicode MS" pitchFamily="34" charset="-128"/>
              </a:rPr>
              <a:t>Sharma</a:t>
            </a:r>
            <a:r>
              <a:rPr lang="tr-TR" sz="10400" dirty="0" smtClean="0">
                <a:latin typeface="Arial Unicode MS" pitchFamily="34" charset="-128"/>
                <a:ea typeface="Arial Unicode MS" pitchFamily="34" charset="-128"/>
                <a:cs typeface="Arial Unicode MS" pitchFamily="34" charset="-128"/>
              </a:rPr>
              <a:t>(1976), Ünsal(2007), Ünsal ve </a:t>
            </a:r>
            <a:r>
              <a:rPr lang="tr-TR" sz="10400" dirty="0" err="1" smtClean="0">
                <a:latin typeface="Arial Unicode MS" pitchFamily="34" charset="-128"/>
                <a:ea typeface="Arial Unicode MS" pitchFamily="34" charset="-128"/>
                <a:cs typeface="Arial Unicode MS" pitchFamily="34" charset="-128"/>
              </a:rPr>
              <a:t>diğ</a:t>
            </a:r>
            <a:r>
              <a:rPr lang="tr-TR" sz="10400" dirty="0" smtClean="0">
                <a:latin typeface="Arial Unicode MS" pitchFamily="34" charset="-128"/>
                <a:ea typeface="Arial Unicode MS" pitchFamily="34" charset="-128"/>
                <a:cs typeface="Arial Unicode MS" pitchFamily="34" charset="-128"/>
              </a:rPr>
              <a:t>.(2008, 2009) hidrolik yapılarda hava girişi ve havalandırma performansı üzerine çeşitli çalışmalarda bulunmuşlardır.</a:t>
            </a:r>
          </a:p>
          <a:p>
            <a:pPr>
              <a:lnSpc>
                <a:spcPct val="120000"/>
              </a:lnSpc>
            </a:pPr>
            <a:r>
              <a:rPr lang="tr-TR" sz="10400" dirty="0" smtClean="0">
                <a:latin typeface="Arial Unicode MS" pitchFamily="34" charset="-128"/>
                <a:ea typeface="Arial Unicode MS" pitchFamily="34" charset="-128"/>
                <a:cs typeface="Arial Unicode MS" pitchFamily="34" charset="-128"/>
              </a:rPr>
              <a:t>Bu çalışmada; dairesel kesitli yüksek basınçlı </a:t>
            </a:r>
            <a:r>
              <a:rPr lang="tr-TR" sz="10400" dirty="0" err="1" smtClean="0">
                <a:latin typeface="Arial Unicode MS" pitchFamily="34" charset="-128"/>
                <a:ea typeface="Arial Unicode MS" pitchFamily="34" charset="-128"/>
                <a:cs typeface="Arial Unicode MS" pitchFamily="34" charset="-128"/>
              </a:rPr>
              <a:t>konduitlerin</a:t>
            </a:r>
            <a:r>
              <a:rPr lang="tr-TR" sz="10400" dirty="0" smtClean="0">
                <a:latin typeface="Arial Unicode MS" pitchFamily="34" charset="-128"/>
                <a:ea typeface="Arial Unicode MS" pitchFamily="34" charset="-128"/>
                <a:cs typeface="Arial Unicode MS" pitchFamily="34" charset="-128"/>
              </a:rPr>
              <a:t> hava giriş performansı araştırılmıştır. </a:t>
            </a:r>
          </a:p>
          <a:p>
            <a:pPr>
              <a:buNone/>
            </a:pPr>
            <a:endParaRPr lang="tr-TR" sz="10400" b="1" dirty="0" smtClean="0">
              <a:latin typeface="Arial Unicode MS" pitchFamily="34" charset="-128"/>
              <a:ea typeface="Arial Unicode MS" pitchFamily="34" charset="-128"/>
              <a:cs typeface="Arial Unicode MS" pitchFamily="34" charset="-128"/>
            </a:endParaRPr>
          </a:p>
          <a:p>
            <a:pPr>
              <a:buNone/>
            </a:pPr>
            <a:r>
              <a:rPr lang="tr-TR" sz="10400" b="1" dirty="0" smtClean="0">
                <a:latin typeface="Arial Unicode MS" pitchFamily="34" charset="-128"/>
                <a:ea typeface="Arial Unicode MS" pitchFamily="34" charset="-128"/>
                <a:cs typeface="Arial Unicode MS" pitchFamily="34" charset="-128"/>
              </a:rPr>
              <a:t>2. MATERYAL ve METOT</a:t>
            </a:r>
            <a:endParaRPr lang="tr-TR" sz="10400" dirty="0" smtClean="0">
              <a:latin typeface="Arial Unicode MS" pitchFamily="34" charset="-128"/>
              <a:ea typeface="Arial Unicode MS" pitchFamily="34" charset="-128"/>
              <a:cs typeface="Arial Unicode MS" pitchFamily="34" charset="-128"/>
            </a:endParaRPr>
          </a:p>
          <a:p>
            <a:pPr>
              <a:lnSpc>
                <a:spcPct val="120000"/>
              </a:lnSpc>
            </a:pPr>
            <a:r>
              <a:rPr lang="tr-TR" sz="10400" dirty="0" smtClean="0">
                <a:latin typeface="Arial Unicode MS" pitchFamily="34" charset="-128"/>
                <a:ea typeface="Arial Unicode MS" pitchFamily="34" charset="-128"/>
                <a:cs typeface="Arial Unicode MS" pitchFamily="34" charset="-128"/>
              </a:rPr>
              <a:t>Bu çalışmada, dairesel kesitli yüksek basınçlı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kullanılmıştır. Bu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üzerinde mevcut alanın farklı oranlarındaki daralma miktarları, farklı debi değerleri ve farklı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uzunluğuna bağlı olarak hava giriş miktarları tespit edilmiştir. </a:t>
            </a:r>
          </a:p>
          <a:p>
            <a:pPr>
              <a:lnSpc>
                <a:spcPct val="120000"/>
              </a:lnSpc>
            </a:pPr>
            <a:r>
              <a:rPr lang="tr-TR" sz="10400" dirty="0" smtClean="0">
                <a:latin typeface="Arial Unicode MS" pitchFamily="34" charset="-128"/>
                <a:ea typeface="Arial Unicode MS" pitchFamily="34" charset="-128"/>
                <a:cs typeface="Arial Unicode MS" pitchFamily="34" charset="-128"/>
              </a:rPr>
              <a:t>Deneyde kullanılan dairesel kesitli yüksek basınçlı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27,7 mm çapındadır. </a:t>
            </a:r>
            <a:r>
              <a:rPr lang="tr-TR" sz="10400" dirty="0" err="1" smtClean="0">
                <a:latin typeface="Arial Unicode MS" pitchFamily="34" charset="-128"/>
                <a:ea typeface="Arial Unicode MS" pitchFamily="34" charset="-128"/>
                <a:cs typeface="Arial Unicode MS" pitchFamily="34" charset="-128"/>
              </a:rPr>
              <a:t>Konduitin</a:t>
            </a:r>
            <a:r>
              <a:rPr lang="tr-TR" sz="10400" dirty="0" smtClean="0">
                <a:latin typeface="Arial Unicode MS" pitchFamily="34" charset="-128"/>
                <a:ea typeface="Arial Unicode MS" pitchFamily="34" charset="-128"/>
                <a:cs typeface="Arial Unicode MS" pitchFamily="34" charset="-128"/>
              </a:rPr>
              <a:t> boyu 75 cm ile 125 cm arasında değişmektedir. </a:t>
            </a:r>
            <a:r>
              <a:rPr lang="tr-TR" sz="10400" dirty="0" err="1" smtClean="0">
                <a:latin typeface="Arial Unicode MS" pitchFamily="34" charset="-128"/>
                <a:ea typeface="Arial Unicode MS" pitchFamily="34" charset="-128"/>
                <a:cs typeface="Arial Unicode MS" pitchFamily="34" charset="-128"/>
              </a:rPr>
              <a:t>Konduitte</a:t>
            </a:r>
            <a:r>
              <a:rPr lang="tr-TR" sz="10400" dirty="0" smtClean="0">
                <a:latin typeface="Arial Unicode MS" pitchFamily="34" charset="-128"/>
                <a:ea typeface="Arial Unicode MS" pitchFamily="34" charset="-128"/>
                <a:cs typeface="Arial Unicode MS" pitchFamily="34" charset="-128"/>
              </a:rPr>
              <a:t> kapak bölümünde mevcut alanın %20, %35 ve %50’sine karşılık gelecek şekilde daralma yapılmıştır. Daralma yapılan yerin mansabında 5 mm çapında bir delik açılarak atmosferdeki havanın bu delik vasıtasıyla kanal içerisine girmesi sağlanmıştır. Bu çalışmada kullanılan deney seti aşağıda verilmiştir (Şekil 1).</a:t>
            </a:r>
          </a:p>
          <a:p>
            <a:pPr>
              <a:lnSpc>
                <a:spcPct val="170000"/>
              </a:lnSpc>
            </a:pPr>
            <a:endParaRPr lang="tr-TR" sz="10400" dirty="0" smtClean="0">
              <a:latin typeface="Arial Unicode MS" pitchFamily="34" charset="-128"/>
              <a:ea typeface="Arial Unicode MS" pitchFamily="34" charset="-128"/>
              <a:cs typeface="Arial Unicode MS" pitchFamily="34" charset="-128"/>
            </a:endParaRPr>
          </a:p>
          <a:p>
            <a:pPr hangingPunct="0">
              <a:lnSpc>
                <a:spcPct val="120000"/>
              </a:lnSpc>
            </a:pPr>
            <a:r>
              <a:rPr lang="tr-TR" sz="10400" b="1" dirty="0" smtClean="0">
                <a:latin typeface="Arial Unicode MS" pitchFamily="34" charset="-128"/>
                <a:ea typeface="Arial Unicode MS" pitchFamily="34" charset="-128"/>
                <a:cs typeface="Arial Unicode MS" pitchFamily="34" charset="-128"/>
              </a:rPr>
              <a:t> </a:t>
            </a:r>
            <a:r>
              <a:rPr lang="tr-TR" sz="10400" dirty="0" smtClean="0">
                <a:latin typeface="Arial Unicode MS" pitchFamily="34" charset="-128"/>
                <a:ea typeface="Arial Unicode MS" pitchFamily="34" charset="-128"/>
                <a:cs typeface="Arial Unicode MS" pitchFamily="34" charset="-128"/>
              </a:rPr>
              <a:t>Deneylerin yapılabilmesi için; memba tarafında bulunan bir tonluk bir su deposu, suyu depodan alıp </a:t>
            </a:r>
            <a:r>
              <a:rPr lang="tr-TR" sz="10400" dirty="0" err="1" smtClean="0">
                <a:latin typeface="Arial Unicode MS" pitchFamily="34" charset="-128"/>
                <a:ea typeface="Arial Unicode MS" pitchFamily="34" charset="-128"/>
                <a:cs typeface="Arial Unicode MS" pitchFamily="34" charset="-128"/>
              </a:rPr>
              <a:t>konduite</a:t>
            </a:r>
            <a:r>
              <a:rPr lang="tr-TR" sz="10400" dirty="0" smtClean="0">
                <a:latin typeface="Arial Unicode MS" pitchFamily="34" charset="-128"/>
                <a:ea typeface="Arial Unicode MS" pitchFamily="34" charset="-128"/>
                <a:cs typeface="Arial Unicode MS" pitchFamily="34" charset="-128"/>
              </a:rPr>
              <a:t> göndermek için pompa, istenilen debi değerlerini ayarlamak için kontrol vanası, sistemden geçen debi değerlerini belirlemek için dijital göstergeli ve boru çapıyla aynı çap değerine sahip elektromanyetik debimetre ve açılan delikten </a:t>
            </a:r>
            <a:r>
              <a:rPr lang="tr-TR" sz="10400" dirty="0" err="1" smtClean="0">
                <a:latin typeface="Arial Unicode MS" pitchFamily="34" charset="-128"/>
                <a:ea typeface="Arial Unicode MS" pitchFamily="34" charset="-128"/>
                <a:cs typeface="Arial Unicode MS" pitchFamily="34" charset="-128"/>
              </a:rPr>
              <a:t>konduite</a:t>
            </a:r>
            <a:r>
              <a:rPr lang="tr-TR" sz="10400" dirty="0" smtClean="0">
                <a:latin typeface="Arial Unicode MS" pitchFamily="34" charset="-128"/>
                <a:ea typeface="Arial Unicode MS" pitchFamily="34" charset="-128"/>
                <a:cs typeface="Arial Unicode MS" pitchFamily="34" charset="-128"/>
              </a:rPr>
              <a:t> giren havanın hızını ölçmek için anemometre kullanılmıştır.</a:t>
            </a:r>
          </a:p>
          <a:p>
            <a:pPr hangingPunct="0">
              <a:lnSpc>
                <a:spcPct val="120000"/>
              </a:lnSpc>
            </a:pPr>
            <a:r>
              <a:rPr lang="tr-TR" sz="10400" dirty="0" smtClean="0">
                <a:latin typeface="Arial Unicode MS" pitchFamily="34" charset="-128"/>
                <a:ea typeface="Arial Unicode MS" pitchFamily="34" charset="-128"/>
                <a:cs typeface="Arial Unicode MS" pitchFamily="34" charset="-128"/>
              </a:rPr>
              <a:t>Hava giriş performansının tespiti için yapılan deneylere 75 cm uzunluğundaki ilk parçayla başlanmıştır. Bu 75 </a:t>
            </a:r>
            <a:r>
              <a:rPr lang="tr-TR" sz="10400" dirty="0" err="1" smtClean="0">
                <a:latin typeface="Arial Unicode MS" pitchFamily="34" charset="-128"/>
                <a:ea typeface="Arial Unicode MS" pitchFamily="34" charset="-128"/>
                <a:cs typeface="Arial Unicode MS" pitchFamily="34" charset="-128"/>
              </a:rPr>
              <a:t>cm’lik</a:t>
            </a:r>
            <a:r>
              <a:rPr lang="tr-TR" sz="10400" dirty="0" smtClean="0">
                <a:latin typeface="Arial Unicode MS" pitchFamily="34" charset="-128"/>
                <a:ea typeface="Arial Unicode MS" pitchFamily="34" charset="-128"/>
                <a:cs typeface="Arial Unicode MS" pitchFamily="34" charset="-128"/>
              </a:rPr>
              <a:t> ilk boydan giren havanın debisi, açılan delikten giren havanın hızının anemometre ile ölçülmesi sonucu elde edilmiştir. Bu ölçüm işlemleri 6 farklı debi değeri için teker teker yapılmıştır. Bu ölçümler yapıldıktan sonra </a:t>
            </a:r>
            <a:r>
              <a:rPr lang="tr-TR" sz="10400" dirty="0" err="1" smtClean="0">
                <a:latin typeface="Arial Unicode MS" pitchFamily="34" charset="-128"/>
                <a:ea typeface="Arial Unicode MS" pitchFamily="34" charset="-128"/>
                <a:cs typeface="Arial Unicode MS" pitchFamily="34" charset="-128"/>
              </a:rPr>
              <a:t>konduite</a:t>
            </a:r>
            <a:r>
              <a:rPr lang="tr-TR" sz="10400" dirty="0" smtClean="0">
                <a:latin typeface="Arial Unicode MS" pitchFamily="34" charset="-128"/>
                <a:ea typeface="Arial Unicode MS" pitchFamily="34" charset="-128"/>
                <a:cs typeface="Arial Unicode MS" pitchFamily="34" charset="-128"/>
              </a:rPr>
              <a:t> 25 </a:t>
            </a:r>
            <a:r>
              <a:rPr lang="tr-TR" sz="10400" dirty="0" err="1" smtClean="0">
                <a:latin typeface="Arial Unicode MS" pitchFamily="34" charset="-128"/>
                <a:ea typeface="Arial Unicode MS" pitchFamily="34" charset="-128"/>
                <a:cs typeface="Arial Unicode MS" pitchFamily="34" charset="-128"/>
              </a:rPr>
              <a:t>cm’lik</a:t>
            </a:r>
            <a:r>
              <a:rPr lang="tr-TR" sz="10400" dirty="0" smtClean="0">
                <a:latin typeface="Arial Unicode MS" pitchFamily="34" charset="-128"/>
                <a:ea typeface="Arial Unicode MS" pitchFamily="34" charset="-128"/>
                <a:cs typeface="Arial Unicode MS" pitchFamily="34" charset="-128"/>
              </a:rPr>
              <a:t> ikinci parça takılarak toplam boy 100 </a:t>
            </a:r>
            <a:r>
              <a:rPr lang="tr-TR" sz="10400" dirty="0" err="1" smtClean="0">
                <a:latin typeface="Arial Unicode MS" pitchFamily="34" charset="-128"/>
                <a:ea typeface="Arial Unicode MS" pitchFamily="34" charset="-128"/>
                <a:cs typeface="Arial Unicode MS" pitchFamily="34" charset="-128"/>
              </a:rPr>
              <a:t>cm’ye</a:t>
            </a:r>
            <a:r>
              <a:rPr lang="tr-TR" sz="10400" dirty="0" smtClean="0">
                <a:latin typeface="Arial Unicode MS" pitchFamily="34" charset="-128"/>
                <a:ea typeface="Arial Unicode MS" pitchFamily="34" charset="-128"/>
                <a:cs typeface="Arial Unicode MS" pitchFamily="34" charset="-128"/>
              </a:rPr>
              <a:t> çıkarılmış ve yine 6 farklı debi değeri için vakumlanan hava debisi hesaplanmıştır. 100 cm uzunluğundaki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için hava debisi ölçümleri tamamlandıktan sonra 125 cm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 için ölçümler yapılmıştır. Yine bu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 içinde 6 farklı debi değeri kullanılmıştır. </a:t>
            </a:r>
            <a:r>
              <a:rPr lang="tr-TR" sz="10400" dirty="0" err="1" smtClean="0">
                <a:latin typeface="Arial Unicode MS" pitchFamily="34" charset="-128"/>
                <a:ea typeface="Arial Unicode MS" pitchFamily="34" charset="-128"/>
                <a:cs typeface="Arial Unicode MS" pitchFamily="34" charset="-128"/>
              </a:rPr>
              <a:t>Konduite</a:t>
            </a:r>
            <a:r>
              <a:rPr lang="tr-TR" sz="10400" dirty="0" smtClean="0">
                <a:latin typeface="Arial Unicode MS" pitchFamily="34" charset="-128"/>
                <a:ea typeface="Arial Unicode MS" pitchFamily="34" charset="-128"/>
                <a:cs typeface="Arial Unicode MS" pitchFamily="34" charset="-128"/>
              </a:rPr>
              <a:t> giren havının debisi tespit edilirken anemometre ile yaklaşık 1 dakikalık ölçüm yapılarak giren hava hızının ortalaması alınmıştır. Alınan bu ortalama hız giren havanın girdiği deliğin çapı kullanılarak elde edilen delik alanıyla çarpılarak hava debisi hesaplanmıştır. Deneyler yapılırken tüm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uzunlukları için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%20, %35 ve %50’sine karşılık gelecek daralma oranları kullanılmıştır (</a:t>
            </a:r>
            <a:r>
              <a:rPr lang="tr-TR" sz="10400" smtClean="0">
                <a:latin typeface="Arial Unicode MS" pitchFamily="34" charset="-128"/>
                <a:ea typeface="Arial Unicode MS" pitchFamily="34" charset="-128"/>
                <a:cs typeface="Arial Unicode MS" pitchFamily="34" charset="-128"/>
              </a:rPr>
              <a:t>Şekil 2a-c</a:t>
            </a:r>
            <a:r>
              <a:rPr lang="tr-TR" sz="10400" dirty="0" smtClean="0">
                <a:latin typeface="Arial Unicode MS" pitchFamily="34" charset="-128"/>
                <a:ea typeface="Arial Unicode MS" pitchFamily="34" charset="-128"/>
                <a:cs typeface="Arial Unicode MS" pitchFamily="34" charset="-128"/>
              </a:rPr>
              <a:t>).</a:t>
            </a:r>
          </a:p>
          <a:p>
            <a:pPr>
              <a:lnSpc>
                <a:spcPct val="170000"/>
              </a:lnSpc>
            </a:pPr>
            <a:endParaRPr lang="tr-TR" sz="10400" dirty="0" smtClean="0">
              <a:latin typeface="Arial Unicode MS" pitchFamily="34" charset="-128"/>
              <a:ea typeface="Arial Unicode MS" pitchFamily="34" charset="-128"/>
              <a:cs typeface="Arial Unicode MS" pitchFamily="34" charset="-128"/>
            </a:endParaRPr>
          </a:p>
          <a:p>
            <a:pPr hangingPunct="0">
              <a:buNone/>
            </a:pPr>
            <a:r>
              <a:rPr lang="tr-TR" sz="10400" b="1" dirty="0" smtClean="0">
                <a:latin typeface="Arial Unicode MS" pitchFamily="34" charset="-128"/>
                <a:ea typeface="Arial Unicode MS" pitchFamily="34" charset="-128"/>
                <a:cs typeface="Arial Unicode MS" pitchFamily="34" charset="-128"/>
              </a:rPr>
              <a:t>3. DENEYSEL SONUÇLAR</a:t>
            </a:r>
            <a:endParaRPr lang="tr-TR" sz="10400" dirty="0" smtClean="0">
              <a:latin typeface="Arial Unicode MS" pitchFamily="34" charset="-128"/>
              <a:ea typeface="Arial Unicode MS" pitchFamily="34" charset="-128"/>
              <a:cs typeface="Arial Unicode MS" pitchFamily="34" charset="-128"/>
            </a:endParaRPr>
          </a:p>
          <a:p>
            <a:pPr hangingPunct="0">
              <a:lnSpc>
                <a:spcPct val="120000"/>
              </a:lnSpc>
            </a:pPr>
            <a:r>
              <a:rPr lang="tr-TR" sz="10400" dirty="0" smtClean="0">
                <a:latin typeface="Arial Unicode MS" pitchFamily="34" charset="-128"/>
                <a:ea typeface="Arial Unicode MS" pitchFamily="34" charset="-128"/>
                <a:cs typeface="Arial Unicode MS" pitchFamily="34" charset="-128"/>
              </a:rPr>
              <a:t>Yapılan deneyler sonucu elde edilen veriler kullanılarak hava giriş oranları ile ilgili aşağıdaki grafikler çizilmiştir.</a:t>
            </a:r>
          </a:p>
          <a:p>
            <a:pPr hangingPunct="0">
              <a:lnSpc>
                <a:spcPct val="120000"/>
              </a:lnSpc>
            </a:pPr>
            <a:r>
              <a:rPr lang="tr-TR" sz="10400" dirty="0" smtClean="0">
                <a:latin typeface="Arial Unicode MS" pitchFamily="34" charset="-128"/>
                <a:ea typeface="Arial Unicode MS" pitchFamily="34" charset="-128"/>
                <a:cs typeface="Arial Unicode MS" pitchFamily="34" charset="-128"/>
              </a:rPr>
              <a:t>Şekil 3 a-c incelendiğinde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%20, %35 ve %50’sine karşılık gelen tüm daralma oranları için su hızının artışına paralel olarak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sayısının artmasıyla hava giriş oranı </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dirty="0" smtClean="0">
                <a:latin typeface="Arial Unicode MS" pitchFamily="34" charset="-128"/>
                <a:ea typeface="Arial Unicode MS" pitchFamily="34" charset="-128"/>
                <a:cs typeface="Arial Unicode MS" pitchFamily="34" charset="-128"/>
              </a:rPr>
              <a:t> oranı da artış göstermiştir. Hava giriş oranında meydana gelen artış su hızının yükselmesine paralel olarak daralma bölgesinin memba ve mansabı arasındaki basınç farkının artmasıyla ifade edilebilir. </a:t>
            </a:r>
          </a:p>
          <a:p>
            <a:pPr hangingPunct="0">
              <a:lnSpc>
                <a:spcPct val="120000"/>
              </a:lnSpc>
            </a:pP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dirty="0" smtClean="0">
                <a:latin typeface="Arial Unicode MS" pitchFamily="34" charset="-128"/>
                <a:ea typeface="Arial Unicode MS" pitchFamily="34" charset="-128"/>
                <a:cs typeface="Arial Unicode MS" pitchFamily="34" charset="-128"/>
              </a:rPr>
              <a:t> değeri aynı daralma oranındaki tüm boylarda birbirine yakın değerler elde etmiştir. Burada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uzunluğunda meydana gelen artışın hava giriş oranı </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baseline="-25000" dirty="0" smtClean="0">
                <a:latin typeface="Arial Unicode MS" pitchFamily="34" charset="-128"/>
                <a:ea typeface="Arial Unicode MS" pitchFamily="34" charset="-128"/>
                <a:cs typeface="Arial Unicode MS" pitchFamily="34" charset="-128"/>
              </a:rPr>
              <a:t> </a:t>
            </a:r>
            <a:r>
              <a:rPr lang="tr-TR" sz="10400" dirty="0" smtClean="0">
                <a:latin typeface="Arial Unicode MS" pitchFamily="34" charset="-128"/>
                <a:ea typeface="Arial Unicode MS" pitchFamily="34" charset="-128"/>
                <a:cs typeface="Arial Unicode MS" pitchFamily="34" charset="-128"/>
              </a:rPr>
              <a:t>üzerinde önemli bir etkisinin olmadığı ifade edilebilir.</a:t>
            </a:r>
          </a:p>
          <a:p>
            <a:pPr hangingPunct="0">
              <a:lnSpc>
                <a:spcPct val="120000"/>
              </a:lnSpc>
            </a:pPr>
            <a:r>
              <a:rPr lang="tr-TR" sz="10400" dirty="0" smtClean="0">
                <a:latin typeface="Arial Unicode MS" pitchFamily="34" charset="-128"/>
                <a:ea typeface="Arial Unicode MS" pitchFamily="34" charset="-128"/>
                <a:cs typeface="Arial Unicode MS" pitchFamily="34" charset="-128"/>
              </a:rPr>
              <a:t>Ayrıca şekil 3 a-c incelendiğinde en yüksek hava girişi oranı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sayısının 70000 civarında gerçekleşmiştir.</a:t>
            </a:r>
          </a:p>
          <a:p>
            <a:pPr>
              <a:lnSpc>
                <a:spcPct val="170000"/>
              </a:lnSpc>
            </a:pPr>
            <a:endParaRPr lang="tr-TR" sz="10400" dirty="0" smtClean="0">
              <a:latin typeface="Arial Unicode MS" pitchFamily="34" charset="-128"/>
              <a:ea typeface="Arial Unicode MS" pitchFamily="34" charset="-128"/>
              <a:cs typeface="Arial Unicode MS" pitchFamily="34" charset="-128"/>
            </a:endParaRPr>
          </a:p>
          <a:p>
            <a:r>
              <a:rPr lang="tr-TR" sz="10400" b="1" dirty="0" smtClean="0">
                <a:latin typeface="Arial Unicode MS" pitchFamily="34" charset="-128"/>
                <a:ea typeface="Arial Unicode MS" pitchFamily="34" charset="-128"/>
                <a:cs typeface="Arial Unicode MS" pitchFamily="34" charset="-128"/>
              </a:rPr>
              <a:t> </a:t>
            </a:r>
            <a:endParaRPr lang="tr-TR" sz="10400" dirty="0" smtClean="0">
              <a:latin typeface="Arial Unicode MS" pitchFamily="34" charset="-128"/>
              <a:ea typeface="Arial Unicode MS" pitchFamily="34" charset="-128"/>
              <a:cs typeface="Arial Unicode MS" pitchFamily="34" charset="-128"/>
            </a:endParaRPr>
          </a:p>
          <a:p>
            <a:pPr>
              <a:buNone/>
            </a:pPr>
            <a:endParaRPr lang="tr-TR" sz="3400" b="1" dirty="0" smtClean="0">
              <a:latin typeface="Arial Unicode MS" pitchFamily="34" charset="-128"/>
              <a:ea typeface="Arial Unicode MS" pitchFamily="34" charset="-128"/>
              <a:cs typeface="Arial Unicode MS" pitchFamily="34" charset="-128"/>
            </a:endParaRPr>
          </a:p>
          <a:p>
            <a:pPr>
              <a:buNone/>
            </a:pPr>
            <a:endParaRPr lang="tr-TR" sz="3400" b="1" dirty="0" smtClean="0">
              <a:latin typeface="Arial Unicode MS" pitchFamily="34" charset="-128"/>
              <a:ea typeface="Arial Unicode MS" pitchFamily="34" charset="-128"/>
              <a:cs typeface="Arial Unicode MS" pitchFamily="34" charset="-128"/>
            </a:endParaRPr>
          </a:p>
          <a:p>
            <a:pPr>
              <a:lnSpc>
                <a:spcPct val="120000"/>
              </a:lnSpc>
              <a:buNone/>
            </a:pPr>
            <a:endParaRPr lang="tr-TR" sz="3700" dirty="0" smtClean="0">
              <a:latin typeface="Arial Unicode MS" pitchFamily="34" charset="-128"/>
              <a:ea typeface="Arial Unicode MS" pitchFamily="34" charset="-128"/>
              <a:cs typeface="Arial Unicode MS" pitchFamily="34" charset="-128"/>
            </a:endParaRPr>
          </a:p>
        </p:txBody>
      </p:sp>
      <p:sp>
        <p:nvSpPr>
          <p:cNvPr id="4" name="3 İçerik Yer Tutucusu"/>
          <p:cNvSpPr>
            <a:spLocks noGrp="1"/>
          </p:cNvSpPr>
          <p:nvPr>
            <p:ph sz="half" idx="2"/>
          </p:nvPr>
        </p:nvSpPr>
        <p:spPr>
          <a:xfrm>
            <a:off x="15556946" y="2592563"/>
            <a:ext cx="14650623" cy="36378442"/>
          </a:xfrm>
        </p:spPr>
        <p:txBody>
          <a:bodyPr>
            <a:normAutofit fontScale="25000" lnSpcReduction="20000"/>
          </a:bodyPr>
          <a:lstStyle/>
          <a:p>
            <a:pPr>
              <a:buNone/>
            </a:pPr>
            <a:endParaRPr lang="tr-TR" sz="10400" b="1" dirty="0" smtClean="0">
              <a:latin typeface="Arial Unicode MS" pitchFamily="34" charset="-128"/>
              <a:ea typeface="Arial Unicode MS" pitchFamily="34" charset="-128"/>
              <a:cs typeface="Arial Unicode MS" pitchFamily="34" charset="-128"/>
            </a:endParaRPr>
          </a:p>
          <a:p>
            <a:pPr hangingPunct="0">
              <a:lnSpc>
                <a:spcPct val="120000"/>
              </a:lnSpc>
            </a:pPr>
            <a:r>
              <a:rPr lang="tr-TR" sz="10400" dirty="0" smtClean="0">
                <a:latin typeface="Arial Unicode MS" pitchFamily="34" charset="-128"/>
                <a:ea typeface="Arial Unicode MS" pitchFamily="34" charset="-128"/>
                <a:cs typeface="Arial Unicode MS" pitchFamily="34" charset="-128"/>
              </a:rPr>
              <a:t>Deneysel çalışmada kullanılan 3 farklı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uzunluğunda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%20, %35 ve %50’sine karşılık gelen tüm daralma oranları için su hızının artışına paralel olarak hava giriş oranı </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sayısının 70000 civarına kadar artarak bu değerde maksimum değerine ulaşmış ve bu değerden sonra düşüş göstermiştir (Şekil 4 a-c).</a:t>
            </a:r>
          </a:p>
          <a:p>
            <a:pPr hangingPunct="0">
              <a:lnSpc>
                <a:spcPct val="120000"/>
              </a:lnSpc>
            </a:pPr>
            <a:r>
              <a:rPr lang="tr-TR" sz="10400" dirty="0" smtClean="0">
                <a:latin typeface="Arial Unicode MS" pitchFamily="34" charset="-128"/>
                <a:ea typeface="Arial Unicode MS" pitchFamily="34" charset="-128"/>
                <a:cs typeface="Arial Unicode MS" pitchFamily="34" charset="-128"/>
              </a:rPr>
              <a:t>Tüm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uzunluklarında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%20’sine karşılık gelen daralma oranında en yüksek hava giriş oranı elde edilmiştir.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%35 ve %50’sine karşılık gelen daralma oranlarında hava giriş oranları için tüm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uzunluğunda birbirine çok yakın sonuçlar elde edilmiştir. Düşük olan daralma oranında yüksek hava giriş oranları elde edilmesi, daralma bölgesinin memba ve mansabı arasındaki basınç farklılığının yüksek olması dolayısıyla vakumlanan hava miktarının artmasıyla açıklanabilir. Daralma oranının artmasıyla memba ve mansap arasındaki basınç farklılığı azalmış böylece vakumlanan hava miktarı da azalmıştır (Şekil 4 a-c).  </a:t>
            </a:r>
          </a:p>
          <a:p>
            <a:endParaRPr lang="tr-TR" sz="10400" b="1" dirty="0" smtClean="0">
              <a:latin typeface="Arial Unicode MS" pitchFamily="34" charset="-128"/>
              <a:ea typeface="Arial Unicode MS" pitchFamily="34" charset="-128"/>
              <a:cs typeface="Arial Unicode MS" pitchFamily="34" charset="-128"/>
            </a:endParaRPr>
          </a:p>
          <a:p>
            <a:pPr>
              <a:buNone/>
            </a:pPr>
            <a:r>
              <a:rPr lang="tr-TR" sz="10400" b="1" dirty="0" smtClean="0">
                <a:latin typeface="Arial Unicode MS" pitchFamily="34" charset="-128"/>
                <a:ea typeface="Arial Unicode MS" pitchFamily="34" charset="-128"/>
                <a:cs typeface="Arial Unicode MS" pitchFamily="34" charset="-128"/>
              </a:rPr>
              <a:t>5. SONUÇLAR</a:t>
            </a:r>
            <a:endParaRPr lang="tr-TR" sz="10400" dirty="0" smtClean="0">
              <a:latin typeface="Arial Unicode MS" pitchFamily="34" charset="-128"/>
              <a:ea typeface="Arial Unicode MS" pitchFamily="34" charset="-128"/>
              <a:cs typeface="Arial Unicode MS" pitchFamily="34" charset="-128"/>
            </a:endParaRPr>
          </a:p>
          <a:p>
            <a:pPr>
              <a:lnSpc>
                <a:spcPct val="120000"/>
              </a:lnSpc>
            </a:pPr>
            <a:r>
              <a:rPr lang="tr-TR" sz="10400" dirty="0" smtClean="0">
                <a:latin typeface="Arial Unicode MS" pitchFamily="34" charset="-128"/>
                <a:ea typeface="Arial Unicode MS" pitchFamily="34" charset="-128"/>
                <a:cs typeface="Arial Unicode MS" pitchFamily="34" charset="-128"/>
              </a:rPr>
              <a:t>Kapaklı </a:t>
            </a:r>
            <a:r>
              <a:rPr lang="tr-TR" sz="10400" dirty="0" err="1" smtClean="0">
                <a:latin typeface="Arial Unicode MS" pitchFamily="34" charset="-128"/>
                <a:ea typeface="Arial Unicode MS" pitchFamily="34" charset="-128"/>
                <a:cs typeface="Arial Unicode MS" pitchFamily="34" charset="-128"/>
              </a:rPr>
              <a:t>konduitler</a:t>
            </a:r>
            <a:r>
              <a:rPr lang="tr-TR" sz="10400" dirty="0" smtClean="0">
                <a:latin typeface="Arial Unicode MS" pitchFamily="34" charset="-128"/>
                <a:ea typeface="Arial Unicode MS" pitchFamily="34" charset="-128"/>
                <a:cs typeface="Arial Unicode MS" pitchFamily="34" charset="-128"/>
              </a:rPr>
              <a:t> havalandırma işleminde kullanılan bir hidrolik yapıdır. Kapağın memba ve mansabı arasında oluşan basınç farklılığı ile açılan hava deliğinden atmosferdeki hava su içerisine vakumlanmaktadır. Bu çalışmada dairesel kesitli kondüit kullanılarak meydana gelen hava giriş performansı araştırılmıştır.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alanının %20, %35 ve %50’sine karşılık gelen daralma oranları ve 75 cm, 100 cm ve 125 cm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uzunluğunda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sayısına bağlı olarak dairesel kesitli </a:t>
            </a:r>
            <a:r>
              <a:rPr lang="tr-TR" sz="10400" dirty="0" err="1" smtClean="0">
                <a:latin typeface="Arial Unicode MS" pitchFamily="34" charset="-128"/>
                <a:ea typeface="Arial Unicode MS" pitchFamily="34" charset="-128"/>
                <a:cs typeface="Arial Unicode MS" pitchFamily="34" charset="-128"/>
              </a:rPr>
              <a:t>konduitin</a:t>
            </a:r>
            <a:r>
              <a:rPr lang="tr-TR" sz="10400" dirty="0" smtClean="0">
                <a:latin typeface="Arial Unicode MS" pitchFamily="34" charset="-128"/>
                <a:ea typeface="Arial Unicode MS" pitchFamily="34" charset="-128"/>
                <a:cs typeface="Arial Unicode MS" pitchFamily="34" charset="-128"/>
              </a:rPr>
              <a:t> havalandırma performansı araştırılmıştır. </a:t>
            </a:r>
          </a:p>
          <a:p>
            <a:pPr>
              <a:lnSpc>
                <a:spcPct val="120000"/>
              </a:lnSpc>
            </a:pPr>
            <a:r>
              <a:rPr lang="tr-TR" sz="10400" dirty="0" smtClean="0">
                <a:latin typeface="Arial Unicode MS" pitchFamily="34" charset="-128"/>
                <a:ea typeface="Arial Unicode MS" pitchFamily="34" charset="-128"/>
                <a:cs typeface="Arial Unicode MS" pitchFamily="34" charset="-128"/>
              </a:rPr>
              <a:t>Elde edilen sonuçlara göre </a:t>
            </a:r>
          </a:p>
          <a:p>
            <a:pPr lvl="0">
              <a:lnSpc>
                <a:spcPct val="120000"/>
              </a:lnSpc>
            </a:pPr>
            <a:r>
              <a:rPr lang="tr-TR" sz="10400" dirty="0" smtClean="0">
                <a:latin typeface="Arial Unicode MS" pitchFamily="34" charset="-128"/>
                <a:ea typeface="Arial Unicode MS" pitchFamily="34" charset="-128"/>
                <a:cs typeface="Arial Unicode MS" pitchFamily="34" charset="-128"/>
              </a:rPr>
              <a:t>1- Tüm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boylarında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alanın %20’sine karşılık gelen daralma oranında en yüksek hava giriş oranı elde edilmiştir.  </a:t>
            </a:r>
          </a:p>
          <a:p>
            <a:pPr lvl="0">
              <a:lnSpc>
                <a:spcPct val="120000"/>
              </a:lnSpc>
            </a:pPr>
            <a:r>
              <a:rPr lang="tr-TR" sz="10400" dirty="0" smtClean="0">
                <a:latin typeface="Arial Unicode MS" pitchFamily="34" charset="-128"/>
                <a:ea typeface="Arial Unicode MS" pitchFamily="34" charset="-128"/>
                <a:cs typeface="Arial Unicode MS" pitchFamily="34" charset="-128"/>
              </a:rPr>
              <a:t>2- </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dirty="0" smtClean="0">
                <a:latin typeface="Arial Unicode MS" pitchFamily="34" charset="-128"/>
                <a:ea typeface="Arial Unicode MS" pitchFamily="34" charset="-128"/>
                <a:cs typeface="Arial Unicode MS" pitchFamily="34" charset="-128"/>
              </a:rPr>
              <a:t> değeri aynı daralma oranındaki tüm boylarda birbirine yakın değerler elde etmiştir. </a:t>
            </a:r>
            <a:r>
              <a:rPr lang="tr-TR" sz="10400" dirty="0" err="1" smtClean="0">
                <a:latin typeface="Arial Unicode MS" pitchFamily="34" charset="-128"/>
                <a:ea typeface="Arial Unicode MS" pitchFamily="34" charset="-128"/>
                <a:cs typeface="Arial Unicode MS" pitchFamily="34" charset="-128"/>
              </a:rPr>
              <a:t>Konduit</a:t>
            </a:r>
            <a:r>
              <a:rPr lang="tr-TR" sz="10400" dirty="0" smtClean="0">
                <a:latin typeface="Arial Unicode MS" pitchFamily="34" charset="-128"/>
                <a:ea typeface="Arial Unicode MS" pitchFamily="34" charset="-128"/>
                <a:cs typeface="Arial Unicode MS" pitchFamily="34" charset="-128"/>
              </a:rPr>
              <a:t> uzunluğunda meydana gelen artışın hava giriş oranı </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a</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Q</a:t>
            </a:r>
            <a:r>
              <a:rPr lang="tr-TR" sz="10400" baseline="-25000" dirty="0" err="1" smtClean="0">
                <a:latin typeface="Arial Unicode MS" pitchFamily="34" charset="-128"/>
                <a:ea typeface="Arial Unicode MS" pitchFamily="34" charset="-128"/>
                <a:cs typeface="Arial Unicode MS" pitchFamily="34" charset="-128"/>
              </a:rPr>
              <a:t>w</a:t>
            </a:r>
            <a:r>
              <a:rPr lang="tr-TR" sz="10400" baseline="-25000" dirty="0" smtClean="0">
                <a:latin typeface="Arial Unicode MS" pitchFamily="34" charset="-128"/>
                <a:ea typeface="Arial Unicode MS" pitchFamily="34" charset="-128"/>
                <a:cs typeface="Arial Unicode MS" pitchFamily="34" charset="-128"/>
              </a:rPr>
              <a:t> </a:t>
            </a:r>
            <a:r>
              <a:rPr lang="tr-TR" sz="10400" dirty="0" smtClean="0">
                <a:latin typeface="Arial Unicode MS" pitchFamily="34" charset="-128"/>
                <a:ea typeface="Arial Unicode MS" pitchFamily="34" charset="-128"/>
                <a:cs typeface="Arial Unicode MS" pitchFamily="34" charset="-128"/>
              </a:rPr>
              <a:t>üzerinde önemli bir etkisinin olmadığı görülmüştür. </a:t>
            </a:r>
          </a:p>
          <a:p>
            <a:pPr lvl="0">
              <a:lnSpc>
                <a:spcPct val="120000"/>
              </a:lnSpc>
            </a:pPr>
            <a:r>
              <a:rPr lang="tr-TR" sz="10400" dirty="0" smtClean="0">
                <a:latin typeface="Arial Unicode MS" pitchFamily="34" charset="-128"/>
                <a:ea typeface="Arial Unicode MS" pitchFamily="34" charset="-128"/>
                <a:cs typeface="Arial Unicode MS" pitchFamily="34" charset="-128"/>
              </a:rPr>
              <a:t>3- En yüksek hava giriş oranının </a:t>
            </a:r>
            <a:r>
              <a:rPr lang="tr-TR" sz="10400" dirty="0" err="1" smtClean="0">
                <a:latin typeface="Arial Unicode MS" pitchFamily="34" charset="-128"/>
                <a:ea typeface="Arial Unicode MS" pitchFamily="34" charset="-128"/>
                <a:cs typeface="Arial Unicode MS" pitchFamily="34" charset="-128"/>
              </a:rPr>
              <a:t>Reynolds</a:t>
            </a:r>
            <a:r>
              <a:rPr lang="tr-TR" sz="10400" dirty="0" smtClean="0">
                <a:latin typeface="Arial Unicode MS" pitchFamily="34" charset="-128"/>
                <a:ea typeface="Arial Unicode MS" pitchFamily="34" charset="-128"/>
                <a:cs typeface="Arial Unicode MS" pitchFamily="34" charset="-128"/>
              </a:rPr>
              <a:t> sayısının 70000 civarında meydana geldiği görülmüştür. </a:t>
            </a:r>
          </a:p>
          <a:p>
            <a:pPr>
              <a:lnSpc>
                <a:spcPct val="120000"/>
              </a:lnSpc>
            </a:pPr>
            <a:r>
              <a:rPr lang="tr-TR" sz="10400" dirty="0" smtClean="0">
                <a:latin typeface="Arial Unicode MS" pitchFamily="34" charset="-128"/>
                <a:ea typeface="Arial Unicode MS" pitchFamily="34" charset="-128"/>
                <a:cs typeface="Arial Unicode MS" pitchFamily="34" charset="-128"/>
              </a:rPr>
              <a:t>Sonuç olarak dairesel kesitli kondüitlerin havalandırma işleminde başarılı olarak kullanılabileceği görülmüştür. </a:t>
            </a:r>
          </a:p>
          <a:p>
            <a:pPr>
              <a:lnSpc>
                <a:spcPct val="120000"/>
              </a:lnSpc>
            </a:pPr>
            <a:endParaRPr lang="tr-TR" sz="10400" dirty="0" smtClean="0">
              <a:latin typeface="Arial Unicode MS" pitchFamily="34" charset="-128"/>
              <a:ea typeface="Arial Unicode MS" pitchFamily="34" charset="-128"/>
              <a:cs typeface="Arial Unicode MS" pitchFamily="34" charset="-128"/>
            </a:endParaRPr>
          </a:p>
          <a:p>
            <a:pPr>
              <a:buNone/>
            </a:pPr>
            <a:r>
              <a:rPr lang="tr-TR" sz="10400" b="1" dirty="0" smtClean="0">
                <a:latin typeface="Arial Unicode MS" pitchFamily="34" charset="-128"/>
                <a:ea typeface="Arial Unicode MS" pitchFamily="34" charset="-128"/>
                <a:cs typeface="Arial Unicode MS" pitchFamily="34" charset="-128"/>
              </a:rPr>
              <a:t>6. KAYNAKLAR</a:t>
            </a:r>
            <a:endParaRPr lang="tr-TR" sz="10400" dirty="0" smtClean="0">
              <a:latin typeface="Arial Unicode MS" pitchFamily="34" charset="-128"/>
              <a:ea typeface="Arial Unicode MS" pitchFamily="34" charset="-128"/>
              <a:cs typeface="Arial Unicode MS" pitchFamily="34" charset="-128"/>
            </a:endParaRPr>
          </a:p>
          <a:p>
            <a:r>
              <a:rPr lang="tr-TR" sz="10400" b="1" dirty="0" smtClean="0">
                <a:latin typeface="Arial Unicode MS" pitchFamily="34" charset="-128"/>
                <a:ea typeface="Arial Unicode MS" pitchFamily="34" charset="-128"/>
                <a:cs typeface="Arial Unicode MS" pitchFamily="34" charset="-128"/>
              </a:rPr>
              <a:t> </a:t>
            </a:r>
            <a:endParaRPr lang="tr-TR" sz="10400" dirty="0" smtClean="0">
              <a:latin typeface="Arial Unicode MS" pitchFamily="34" charset="-128"/>
              <a:ea typeface="Arial Unicode MS" pitchFamily="34" charset="-128"/>
              <a:cs typeface="Arial Unicode MS" pitchFamily="34" charset="-128"/>
            </a:endParaRPr>
          </a:p>
          <a:p>
            <a:pPr>
              <a:lnSpc>
                <a:spcPct val="120000"/>
              </a:lnSpc>
            </a:pP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Bagatur</a:t>
            </a:r>
            <a:r>
              <a:rPr lang="tr-TR" sz="10400" dirty="0" smtClean="0">
                <a:latin typeface="Arial Unicode MS" pitchFamily="34" charset="-128"/>
                <a:ea typeface="Arial Unicode MS" pitchFamily="34" charset="-128"/>
                <a:cs typeface="Arial Unicode MS" pitchFamily="34" charset="-128"/>
              </a:rPr>
              <a:t>, T., 2005, “Minimal </a:t>
            </a:r>
            <a:r>
              <a:rPr lang="tr-TR" sz="10400" dirty="0" err="1" smtClean="0">
                <a:latin typeface="Arial Unicode MS" pitchFamily="34" charset="-128"/>
                <a:ea typeface="Arial Unicode MS" pitchFamily="34" charset="-128"/>
                <a:cs typeface="Arial Unicode MS" pitchFamily="34" charset="-128"/>
              </a:rPr>
              <a:t>Conditions</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for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Aeration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Flows</a:t>
            </a:r>
            <a:r>
              <a:rPr lang="tr-TR" sz="10400" dirty="0" smtClean="0">
                <a:latin typeface="Arial Unicode MS" pitchFamily="34" charset="-128"/>
                <a:ea typeface="Arial Unicode MS" pitchFamily="34" charset="-128"/>
                <a:cs typeface="Arial Unicode MS" pitchFamily="34" charset="-128"/>
              </a:rPr>
              <a:t>”,</a:t>
            </a:r>
            <a:r>
              <a:rPr lang="tr-TR" sz="10400" dirty="0" err="1" smtClean="0">
                <a:latin typeface="Arial Unicode MS" pitchFamily="34" charset="-128"/>
                <a:ea typeface="Arial Unicode MS" pitchFamily="34" charset="-128"/>
                <a:cs typeface="Arial Unicode MS" pitchFamily="34" charset="-128"/>
              </a:rPr>
              <a:t>Proceedings</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Institution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Civil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Engineers</a:t>
            </a:r>
            <a:r>
              <a:rPr lang="tr-TR" sz="10400" dirty="0" smtClean="0">
                <a:latin typeface="Arial Unicode MS" pitchFamily="34" charset="-128"/>
                <a:ea typeface="Arial Unicode MS" pitchFamily="34" charset="-128"/>
                <a:cs typeface="Arial Unicode MS" pitchFamily="34" charset="-128"/>
              </a:rPr>
              <a:t> −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Management</a:t>
            </a:r>
            <a:r>
              <a:rPr lang="tr-TR" sz="10400" dirty="0" smtClean="0">
                <a:latin typeface="Arial Unicode MS" pitchFamily="34" charset="-128"/>
                <a:ea typeface="Arial Unicode MS" pitchFamily="34" charset="-128"/>
                <a:cs typeface="Arial Unicode MS" pitchFamily="34" charset="-128"/>
              </a:rPr>
              <a:t> 158 (3), p. 127−130.</a:t>
            </a:r>
          </a:p>
          <a:p>
            <a:pPr>
              <a:lnSpc>
                <a:spcPct val="120000"/>
              </a:lnSpc>
            </a:pPr>
            <a:r>
              <a:rPr lang="tr-TR" sz="10400" dirty="0" smtClean="0">
                <a:latin typeface="Arial Unicode MS" pitchFamily="34" charset="-128"/>
                <a:ea typeface="Arial Unicode MS" pitchFamily="34" charset="-128"/>
                <a:cs typeface="Arial Unicode MS" pitchFamily="34" charset="-128"/>
              </a:rPr>
              <a:t> -  Baylar, A., 2002, “Savak Havalandırıcılarda Tip Seçiminin Oksijen Transferine Etkisinin İncelenmesi”, Doktora Tezi, Fırat Üniversitesi Fen Bilimleri Enstitüsü.</a:t>
            </a:r>
          </a:p>
          <a:p>
            <a:pPr>
              <a:lnSpc>
                <a:spcPct val="120000"/>
              </a:lnSpc>
            </a:pPr>
            <a:r>
              <a:rPr lang="tr-TR" sz="10400" dirty="0" smtClean="0">
                <a:latin typeface="Arial Unicode MS" pitchFamily="34" charset="-128"/>
                <a:ea typeface="Arial Unicode MS" pitchFamily="34" charset="-128"/>
                <a:cs typeface="Arial Unicode MS" pitchFamily="34" charset="-128"/>
              </a:rPr>
              <a:t> -   Baylar, A., </a:t>
            </a:r>
            <a:r>
              <a:rPr lang="tr-TR" sz="10400" dirty="0" err="1" smtClean="0">
                <a:latin typeface="Arial Unicode MS" pitchFamily="34" charset="-128"/>
                <a:ea typeface="Arial Unicode MS" pitchFamily="34" charset="-128"/>
                <a:cs typeface="Arial Unicode MS" pitchFamily="34" charset="-128"/>
              </a:rPr>
              <a:t>Emiroglu</a:t>
            </a:r>
            <a:r>
              <a:rPr lang="tr-TR" sz="10400" dirty="0" smtClean="0">
                <a:latin typeface="Arial Unicode MS" pitchFamily="34" charset="-128"/>
                <a:ea typeface="Arial Unicode MS" pitchFamily="34" charset="-128"/>
                <a:cs typeface="Arial Unicode MS" pitchFamily="34" charset="-128"/>
              </a:rPr>
              <a:t>, M. E., 2003, “</a:t>
            </a:r>
            <a:r>
              <a:rPr lang="tr-TR" sz="10400" dirty="0" err="1" smtClean="0">
                <a:latin typeface="Arial Unicode MS" pitchFamily="34" charset="-128"/>
                <a:ea typeface="Arial Unicode MS" pitchFamily="34" charset="-128"/>
                <a:cs typeface="Arial Unicode MS" pitchFamily="34" charset="-128"/>
              </a:rPr>
              <a:t>Air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Entrainment</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and</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Oxygen</a:t>
            </a:r>
            <a:r>
              <a:rPr lang="tr-TR" sz="10400" dirty="0" smtClean="0">
                <a:latin typeface="Arial Unicode MS" pitchFamily="34" charset="-128"/>
                <a:ea typeface="Arial Unicode MS" pitchFamily="34" charset="-128"/>
                <a:cs typeface="Arial Unicode MS" pitchFamily="34" charset="-128"/>
              </a:rPr>
              <a:t> Transfer in a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Proceedings</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Institution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Civil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Engineers</a:t>
            </a:r>
            <a:r>
              <a:rPr lang="tr-TR" sz="10400" dirty="0" smtClean="0">
                <a:latin typeface="Arial Unicode MS" pitchFamily="34" charset="-128"/>
                <a:ea typeface="Arial Unicode MS" pitchFamily="34" charset="-128"/>
                <a:cs typeface="Arial Unicode MS" pitchFamily="34" charset="-128"/>
              </a:rPr>
              <a:t> −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&amp; </a:t>
            </a:r>
            <a:r>
              <a:rPr lang="tr-TR" sz="10400" dirty="0" err="1" smtClean="0">
                <a:latin typeface="Arial Unicode MS" pitchFamily="34" charset="-128"/>
                <a:ea typeface="Arial Unicode MS" pitchFamily="34" charset="-128"/>
                <a:cs typeface="Arial Unicode MS" pitchFamily="34" charset="-128"/>
              </a:rPr>
              <a:t>Maritime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Engineering</a:t>
            </a:r>
            <a:r>
              <a:rPr lang="tr-TR" sz="10400" dirty="0" smtClean="0">
                <a:latin typeface="Arial Unicode MS" pitchFamily="34" charset="-128"/>
                <a:ea typeface="Arial Unicode MS" pitchFamily="34" charset="-128"/>
                <a:cs typeface="Arial Unicode MS" pitchFamily="34" charset="-128"/>
              </a:rPr>
              <a:t>, 156 (WM3), p. 249−255.</a:t>
            </a:r>
          </a:p>
          <a:p>
            <a:pPr>
              <a:lnSpc>
                <a:spcPct val="120000"/>
              </a:lnSpc>
            </a:pPr>
            <a:r>
              <a:rPr lang="tr-TR" sz="10400" dirty="0" smtClean="0">
                <a:latin typeface="Arial Unicode MS" pitchFamily="34" charset="-128"/>
                <a:ea typeface="Arial Unicode MS" pitchFamily="34" charset="-128"/>
                <a:cs typeface="Arial Unicode MS" pitchFamily="34" charset="-128"/>
              </a:rPr>
              <a:t> -   Baylar, A., </a:t>
            </a:r>
            <a:r>
              <a:rPr lang="tr-TR" sz="10400" dirty="0" err="1" smtClean="0">
                <a:latin typeface="Arial Unicode MS" pitchFamily="34" charset="-128"/>
                <a:ea typeface="Arial Unicode MS" pitchFamily="34" charset="-128"/>
                <a:cs typeface="Arial Unicode MS" pitchFamily="34" charset="-128"/>
              </a:rPr>
              <a:t>Ozkan</a:t>
            </a:r>
            <a:r>
              <a:rPr lang="tr-TR" sz="10400" dirty="0" smtClean="0">
                <a:latin typeface="Arial Unicode MS" pitchFamily="34" charset="-128"/>
                <a:ea typeface="Arial Unicode MS" pitchFamily="34" charset="-128"/>
                <a:cs typeface="Arial Unicode MS" pitchFamily="34" charset="-128"/>
              </a:rPr>
              <a:t>, F., </a:t>
            </a:r>
            <a:r>
              <a:rPr lang="tr-TR" sz="10400" dirty="0" err="1" smtClean="0">
                <a:latin typeface="Arial Unicode MS" pitchFamily="34" charset="-128"/>
                <a:ea typeface="Arial Unicode MS" pitchFamily="34" charset="-128"/>
                <a:cs typeface="Arial Unicode MS" pitchFamily="34" charset="-128"/>
              </a:rPr>
              <a:t>Ozturk</a:t>
            </a:r>
            <a:r>
              <a:rPr lang="tr-TR" sz="10400" dirty="0" smtClean="0">
                <a:latin typeface="Arial Unicode MS" pitchFamily="34" charset="-128"/>
                <a:ea typeface="Arial Unicode MS" pitchFamily="34" charset="-128"/>
                <a:cs typeface="Arial Unicode MS" pitchFamily="34" charset="-128"/>
              </a:rPr>
              <a:t>, M., 2005, “</a:t>
            </a:r>
            <a:r>
              <a:rPr lang="tr-TR" sz="10400" dirty="0" err="1" smtClean="0">
                <a:latin typeface="Arial Unicode MS" pitchFamily="34" charset="-128"/>
                <a:ea typeface="Arial Unicode MS" pitchFamily="34" charset="-128"/>
                <a:cs typeface="Arial Unicode MS" pitchFamily="34" charset="-128"/>
              </a:rPr>
              <a:t>Influence</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Cone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Angles</a:t>
            </a:r>
            <a:r>
              <a:rPr lang="tr-TR" sz="10400" dirty="0" smtClean="0">
                <a:latin typeface="Arial Unicode MS" pitchFamily="34" charset="-128"/>
                <a:ea typeface="Arial Unicode MS" pitchFamily="34" charset="-128"/>
                <a:cs typeface="Arial Unicode MS" pitchFamily="34" charset="-128"/>
              </a:rPr>
              <a:t> on Jet </a:t>
            </a:r>
            <a:r>
              <a:rPr lang="tr-TR" sz="10400" dirty="0" err="1" smtClean="0">
                <a:latin typeface="Arial Unicode MS" pitchFamily="34" charset="-128"/>
                <a:ea typeface="Arial Unicode MS" pitchFamily="34" charset="-128"/>
                <a:cs typeface="Arial Unicode MS" pitchFamily="34" charset="-128"/>
              </a:rPr>
              <a:t>Aeration</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Systems</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Proceedings</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Institution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Civil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Engineers</a:t>
            </a:r>
            <a:r>
              <a:rPr lang="tr-TR" sz="10400" dirty="0" smtClean="0">
                <a:latin typeface="Arial Unicode MS" pitchFamily="34" charset="-128"/>
                <a:ea typeface="Arial Unicode MS" pitchFamily="34" charset="-128"/>
                <a:cs typeface="Arial Unicode MS" pitchFamily="34" charset="-128"/>
              </a:rPr>
              <a:t> −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Management</a:t>
            </a:r>
            <a:r>
              <a:rPr lang="tr-TR" sz="10400" dirty="0" smtClean="0">
                <a:latin typeface="Arial Unicode MS" pitchFamily="34" charset="-128"/>
                <a:ea typeface="Arial Unicode MS" pitchFamily="34" charset="-128"/>
                <a:cs typeface="Arial Unicode MS" pitchFamily="34" charset="-128"/>
              </a:rPr>
              <a:t>, 158 (WM1), p. 9−16.</a:t>
            </a:r>
          </a:p>
          <a:p>
            <a:pPr>
              <a:lnSpc>
                <a:spcPct val="120000"/>
              </a:lnSpc>
            </a:pPr>
            <a:r>
              <a:rPr lang="tr-TR" sz="10400" dirty="0" smtClean="0">
                <a:latin typeface="Arial Unicode MS" pitchFamily="34" charset="-128"/>
                <a:ea typeface="Arial Unicode MS" pitchFamily="34" charset="-128"/>
                <a:cs typeface="Arial Unicode MS" pitchFamily="34" charset="-128"/>
              </a:rPr>
              <a:t> -  Baylar A., </a:t>
            </a:r>
            <a:r>
              <a:rPr lang="tr-TR" sz="10400" dirty="0" err="1" smtClean="0">
                <a:latin typeface="Arial Unicode MS" pitchFamily="34" charset="-128"/>
                <a:ea typeface="Arial Unicode MS" pitchFamily="34" charset="-128"/>
                <a:cs typeface="Arial Unicode MS" pitchFamily="34" charset="-128"/>
              </a:rPr>
              <a:t>Ozkan</a:t>
            </a:r>
            <a:r>
              <a:rPr lang="tr-TR" sz="10400" dirty="0" smtClean="0">
                <a:latin typeface="Arial Unicode MS" pitchFamily="34" charset="-128"/>
                <a:ea typeface="Arial Unicode MS" pitchFamily="34" charset="-128"/>
                <a:cs typeface="Arial Unicode MS" pitchFamily="34" charset="-128"/>
              </a:rPr>
              <a:t> F., 2006, “</a:t>
            </a:r>
            <a:r>
              <a:rPr lang="tr-TR" sz="10400" dirty="0" err="1" smtClean="0">
                <a:latin typeface="Arial Unicode MS" pitchFamily="34" charset="-128"/>
                <a:ea typeface="Arial Unicode MS" pitchFamily="34" charset="-128"/>
                <a:cs typeface="Arial Unicode MS" pitchFamily="34" charset="-128"/>
              </a:rPr>
              <a:t>Applications</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Principle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to</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Aeration</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Systems</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Environmental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Fluid</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Mechanics</a:t>
            </a:r>
            <a:r>
              <a:rPr lang="tr-TR" sz="10400" dirty="0" smtClean="0">
                <a:latin typeface="Arial Unicode MS" pitchFamily="34" charset="-128"/>
                <a:ea typeface="Arial Unicode MS" pitchFamily="34" charset="-128"/>
                <a:cs typeface="Arial Unicode MS" pitchFamily="34" charset="-128"/>
              </a:rPr>
              <a:t>, 6 (4), p. 341–357.</a:t>
            </a:r>
          </a:p>
          <a:p>
            <a:pPr>
              <a:lnSpc>
                <a:spcPct val="120000"/>
              </a:lnSpc>
            </a:pPr>
            <a:r>
              <a:rPr lang="tr-TR" sz="10400" dirty="0" smtClean="0">
                <a:latin typeface="Arial Unicode MS" pitchFamily="34" charset="-128"/>
                <a:ea typeface="Arial Unicode MS" pitchFamily="34" charset="-128"/>
                <a:cs typeface="Arial Unicode MS" pitchFamily="34" charset="-128"/>
              </a:rPr>
              <a:t> -  Baylar A., </a:t>
            </a:r>
            <a:r>
              <a:rPr lang="tr-TR" sz="10400" dirty="0" err="1" smtClean="0">
                <a:latin typeface="Arial Unicode MS" pitchFamily="34" charset="-128"/>
                <a:ea typeface="Arial Unicode MS" pitchFamily="34" charset="-128"/>
                <a:cs typeface="Arial Unicode MS" pitchFamily="34" charset="-128"/>
              </a:rPr>
              <a:t>Ozkan</a:t>
            </a:r>
            <a:r>
              <a:rPr lang="tr-TR" sz="10400" dirty="0" smtClean="0">
                <a:latin typeface="Arial Unicode MS" pitchFamily="34" charset="-128"/>
                <a:ea typeface="Arial Unicode MS" pitchFamily="34" charset="-128"/>
                <a:cs typeface="Arial Unicode MS" pitchFamily="34" charset="-128"/>
              </a:rPr>
              <a:t> F., Unsal M., 2007, “On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Use</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Tubes</a:t>
            </a:r>
            <a:r>
              <a:rPr lang="tr-TR" sz="10400" dirty="0" smtClean="0">
                <a:latin typeface="Arial Unicode MS" pitchFamily="34" charset="-128"/>
                <a:ea typeface="Arial Unicode MS" pitchFamily="34" charset="-128"/>
                <a:cs typeface="Arial Unicode MS" pitchFamily="34" charset="-128"/>
              </a:rPr>
              <a:t> in </a:t>
            </a:r>
            <a:r>
              <a:rPr lang="tr-TR" sz="10400" dirty="0" err="1" smtClean="0">
                <a:latin typeface="Arial Unicode MS" pitchFamily="34" charset="-128"/>
                <a:ea typeface="Arial Unicode MS" pitchFamily="34" charset="-128"/>
                <a:cs typeface="Arial Unicode MS" pitchFamily="34" charset="-128"/>
              </a:rPr>
              <a:t>Aeration</a:t>
            </a:r>
            <a:r>
              <a:rPr lang="tr-TR" sz="10400" dirty="0" smtClean="0">
                <a:latin typeface="Arial Unicode MS" pitchFamily="34" charset="-128"/>
                <a:ea typeface="Arial Unicode MS" pitchFamily="34" charset="-128"/>
                <a:cs typeface="Arial Unicode MS" pitchFamily="34" charset="-128"/>
              </a:rPr>
              <a:t>”, CLEAN − </a:t>
            </a:r>
            <a:r>
              <a:rPr lang="tr-TR" sz="10400" dirty="0" err="1" smtClean="0">
                <a:latin typeface="Arial Unicode MS" pitchFamily="34" charset="-128"/>
                <a:ea typeface="Arial Unicode MS" pitchFamily="34" charset="-128"/>
                <a:cs typeface="Arial Unicode MS" pitchFamily="34" charset="-128"/>
              </a:rPr>
              <a:t>Soil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Air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35 (2), p.183−185.</a:t>
            </a:r>
          </a:p>
          <a:p>
            <a:pPr>
              <a:lnSpc>
                <a:spcPct val="120000"/>
              </a:lnSpc>
            </a:pPr>
            <a:r>
              <a:rPr lang="tr-TR" sz="10400" dirty="0" smtClean="0">
                <a:latin typeface="Arial Unicode MS" pitchFamily="34" charset="-128"/>
                <a:ea typeface="Arial Unicode MS" pitchFamily="34" charset="-128"/>
                <a:cs typeface="Arial Unicode MS" pitchFamily="34" charset="-128"/>
              </a:rPr>
              <a:t> -  Baylar, A., Unsal, M., </a:t>
            </a:r>
            <a:r>
              <a:rPr lang="tr-TR" sz="10400" dirty="0" err="1" smtClean="0">
                <a:latin typeface="Arial Unicode MS" pitchFamily="34" charset="-128"/>
                <a:ea typeface="Arial Unicode MS" pitchFamily="34" charset="-128"/>
                <a:cs typeface="Arial Unicode MS" pitchFamily="34" charset="-128"/>
              </a:rPr>
              <a:t>Ozkan</a:t>
            </a:r>
            <a:r>
              <a:rPr lang="tr-TR" sz="10400" dirty="0" smtClean="0">
                <a:latin typeface="Arial Unicode MS" pitchFamily="34" charset="-128"/>
                <a:ea typeface="Arial Unicode MS" pitchFamily="34" charset="-128"/>
                <a:cs typeface="Arial Unicode MS" pitchFamily="34" charset="-128"/>
              </a:rPr>
              <a:t>, F., 2007, “</a:t>
            </a:r>
            <a:r>
              <a:rPr lang="tr-TR" sz="10400" dirty="0" err="1" smtClean="0">
                <a:latin typeface="Arial Unicode MS" pitchFamily="34" charset="-128"/>
                <a:ea typeface="Arial Unicode MS" pitchFamily="34" charset="-128"/>
                <a:cs typeface="Arial Unicode MS" pitchFamily="34" charset="-128"/>
              </a:rPr>
              <a:t>Determination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Optimal </a:t>
            </a:r>
            <a:r>
              <a:rPr lang="tr-TR" sz="10400" dirty="0" err="1" smtClean="0">
                <a:latin typeface="Arial Unicode MS" pitchFamily="34" charset="-128"/>
                <a:ea typeface="Arial Unicode MS" pitchFamily="34" charset="-128"/>
                <a:cs typeface="Arial Unicode MS" pitchFamily="34" charset="-128"/>
              </a:rPr>
              <a:t>Location</a:t>
            </a:r>
            <a:r>
              <a:rPr lang="tr-TR" sz="10400" dirty="0" smtClean="0">
                <a:latin typeface="Arial Unicode MS" pitchFamily="34" charset="-128"/>
                <a:ea typeface="Arial Unicode MS" pitchFamily="34" charset="-128"/>
                <a:cs typeface="Arial Unicode MS" pitchFamily="34" charset="-128"/>
              </a:rPr>
              <a:t> of </a:t>
            </a:r>
            <a:r>
              <a:rPr lang="tr-TR" sz="10400" dirty="0" err="1" smtClean="0">
                <a:latin typeface="Arial Unicode MS" pitchFamily="34" charset="-128"/>
                <a:ea typeface="Arial Unicode MS" pitchFamily="34" charset="-128"/>
                <a:cs typeface="Arial Unicode MS" pitchFamily="34" charset="-128"/>
              </a:rPr>
              <a:t>the</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Air</a:t>
            </a:r>
            <a:r>
              <a:rPr lang="tr-TR" sz="10400" dirty="0" smtClean="0">
                <a:latin typeface="Arial Unicode MS" pitchFamily="34" charset="-128"/>
                <a:ea typeface="Arial Unicode MS" pitchFamily="34" charset="-128"/>
                <a:cs typeface="Arial Unicode MS" pitchFamily="34" charset="-128"/>
              </a:rPr>
              <a:t> Hole in </a:t>
            </a:r>
            <a:r>
              <a:rPr lang="tr-TR" sz="10400" dirty="0" err="1" smtClean="0">
                <a:latin typeface="Arial Unicode MS" pitchFamily="34" charset="-128"/>
                <a:ea typeface="Arial Unicode MS" pitchFamily="34" charset="-128"/>
                <a:cs typeface="Arial Unicode MS" pitchFamily="34" charset="-128"/>
              </a:rPr>
              <a:t>Venturi</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Aerators</a:t>
            </a:r>
            <a:r>
              <a:rPr lang="tr-TR" sz="10400" dirty="0" smtClean="0">
                <a:latin typeface="Arial Unicode MS" pitchFamily="34" charset="-128"/>
                <a:ea typeface="Arial Unicode MS" pitchFamily="34" charset="-128"/>
                <a:cs typeface="Arial Unicode MS" pitchFamily="34" charset="-128"/>
              </a:rPr>
              <a:t>”, CLEAN −</a:t>
            </a:r>
            <a:r>
              <a:rPr lang="tr-TR" sz="10400" dirty="0" err="1" smtClean="0">
                <a:latin typeface="Arial Unicode MS" pitchFamily="34" charset="-128"/>
                <a:ea typeface="Arial Unicode MS" pitchFamily="34" charset="-128"/>
                <a:cs typeface="Arial Unicode MS" pitchFamily="34" charset="-128"/>
              </a:rPr>
              <a:t>Soil</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Air</a:t>
            </a:r>
            <a:r>
              <a:rPr lang="tr-TR" sz="10400" dirty="0" smtClean="0">
                <a:latin typeface="Arial Unicode MS" pitchFamily="34" charset="-128"/>
                <a:ea typeface="Arial Unicode MS" pitchFamily="34" charset="-128"/>
                <a:cs typeface="Arial Unicode MS" pitchFamily="34" charset="-128"/>
              </a:rPr>
              <a:t>, </a:t>
            </a:r>
            <a:r>
              <a:rPr lang="tr-TR" sz="10400" dirty="0" err="1" smtClean="0">
                <a:latin typeface="Arial Unicode MS" pitchFamily="34" charset="-128"/>
                <a:ea typeface="Arial Unicode MS" pitchFamily="34" charset="-128"/>
                <a:cs typeface="Arial Unicode MS" pitchFamily="34" charset="-128"/>
              </a:rPr>
              <a:t>Water</a:t>
            </a:r>
            <a:r>
              <a:rPr lang="tr-TR" sz="10400" dirty="0" smtClean="0">
                <a:latin typeface="Arial Unicode MS" pitchFamily="34" charset="-128"/>
                <a:ea typeface="Arial Unicode MS" pitchFamily="34" charset="-128"/>
                <a:cs typeface="Arial Unicode MS" pitchFamily="34" charset="-128"/>
              </a:rPr>
              <a:t>, 35 (3), p. 246−249.</a:t>
            </a:r>
          </a:p>
          <a:p>
            <a:pPr>
              <a:lnSpc>
                <a:spcPct val="120000"/>
              </a:lnSpc>
              <a:buNone/>
            </a:pPr>
            <a:endParaRPr lang="tr-TR" sz="10400" b="1" dirty="0" smtClean="0">
              <a:latin typeface="Arial Unicode MS" pitchFamily="34" charset="-128"/>
              <a:ea typeface="Arial Unicode MS" pitchFamily="34" charset="-128"/>
              <a:cs typeface="Arial Unicode MS" pitchFamily="34" charset="-128"/>
            </a:endParaRPr>
          </a:p>
          <a:p>
            <a:pPr>
              <a:lnSpc>
                <a:spcPct val="120000"/>
              </a:lnSpc>
              <a:buNone/>
            </a:pPr>
            <a:endParaRPr lang="tr-TR" sz="10400" b="1" dirty="0" smtClean="0">
              <a:latin typeface="Arial Unicode MS" pitchFamily="34" charset="-128"/>
              <a:ea typeface="Arial Unicode MS" pitchFamily="34" charset="-128"/>
              <a:cs typeface="Arial Unicode MS" pitchFamily="34" charset="-128"/>
            </a:endParaRPr>
          </a:p>
          <a:p>
            <a:pPr>
              <a:lnSpc>
                <a:spcPct val="120000"/>
              </a:lnSpc>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104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b="1"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lgn="ctr">
              <a:buNone/>
            </a:pPr>
            <a:endParaRPr lang="tr-TR" sz="8000" dirty="0" smtClean="0">
              <a:latin typeface="Arial Unicode MS" pitchFamily="34" charset="-128"/>
              <a:ea typeface="Arial Unicode MS" pitchFamily="34" charset="-128"/>
              <a:cs typeface="Arial Unicode MS" pitchFamily="34" charset="-128"/>
            </a:endParaRPr>
          </a:p>
          <a:p>
            <a:pPr>
              <a:buNone/>
            </a:pPr>
            <a:r>
              <a:rPr lang="en-US" sz="8000" dirty="0" smtClean="0">
                <a:latin typeface="Arial Unicode MS" pitchFamily="34" charset="-128"/>
                <a:ea typeface="Arial Unicode MS" pitchFamily="34" charset="-128"/>
                <a:cs typeface="Arial Unicode MS" pitchFamily="34" charset="-128"/>
              </a:rPr>
              <a:t> </a:t>
            </a: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sz="8000" dirty="0" smtClean="0">
              <a:latin typeface="Arial Unicode MS" pitchFamily="34" charset="-128"/>
              <a:ea typeface="Arial Unicode MS" pitchFamily="34" charset="-128"/>
              <a:cs typeface="Arial Unicode MS" pitchFamily="34" charset="-128"/>
            </a:endParaRPr>
          </a:p>
          <a:p>
            <a:pPr>
              <a:buNone/>
            </a:pPr>
            <a:endParaRPr lang="tr-TR" dirty="0"/>
          </a:p>
        </p:txBody>
      </p:sp>
      <p:sp>
        <p:nvSpPr>
          <p:cNvPr id="1026" name="Rectangle 2"/>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1" name="Rectangle 7"/>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3" name="Rectangle 9"/>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5" name="Rectangle 11"/>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6" name="Rectangle 12"/>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8" name="Rectangle 14"/>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40" name="Rectangle 16"/>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42" name="Rectangle 18"/>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44" name="Rectangle 20"/>
          <p:cNvSpPr>
            <a:spLocks noChangeArrowheads="1"/>
          </p:cNvSpPr>
          <p:nvPr/>
        </p:nvSpPr>
        <p:spPr bwMode="auto">
          <a:xfrm>
            <a:off x="1" y="-623247"/>
            <a:ext cx="184731" cy="12464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257</TotalTime>
  <Words>316</Words>
  <Application>Microsoft Office PowerPoint</Application>
  <PresentationFormat>Özel</PresentationFormat>
  <Paragraphs>92</Paragraphs>
  <Slides>1</Slides>
  <Notes>0</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Akış</vt:lpstr>
      <vt:lpstr>DAİRESEL KESİTLİ KONDUİTLERİN HAVALANDIRMA PERFORMANSININ ARAŞTIRILMASI   Mehmet ÜNSALa, Yakup CUCİb, Ömer YEŞİLTEPEa, Akın GÖKGÖZa, Cemil Tuğrul ÖZDÖŞEMECİa Kahramanmaraş Sütçü İmam Üniversitesi Mühendislik ve Mimarlık Fakültesi  a İnşaat Mühendisliği Bölümü b Çevre Mühendisliği Bölümü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Mehmet</dc:creator>
  <cp:lastModifiedBy>YAKUPCUCI</cp:lastModifiedBy>
  <cp:revision>34</cp:revision>
  <dcterms:created xsi:type="dcterms:W3CDTF">2010-10-04T13:23:48Z</dcterms:created>
  <dcterms:modified xsi:type="dcterms:W3CDTF">2013-03-05T11:18:47Z</dcterms:modified>
</cp:coreProperties>
</file>